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58"/>
  </p:notesMasterIdLst>
  <p:sldIdLst>
    <p:sldId id="334" r:id="rId2"/>
    <p:sldId id="379" r:id="rId3"/>
    <p:sldId id="366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65" r:id="rId28"/>
    <p:sldId id="358" r:id="rId29"/>
    <p:sldId id="359" r:id="rId30"/>
    <p:sldId id="360" r:id="rId31"/>
    <p:sldId id="361" r:id="rId32"/>
    <p:sldId id="363" r:id="rId33"/>
    <p:sldId id="367" r:id="rId34"/>
    <p:sldId id="386" r:id="rId35"/>
    <p:sldId id="387" r:id="rId36"/>
    <p:sldId id="390" r:id="rId37"/>
    <p:sldId id="388" r:id="rId38"/>
    <p:sldId id="389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80" r:id="rId51"/>
    <p:sldId id="381" r:id="rId52"/>
    <p:sldId id="382" r:id="rId53"/>
    <p:sldId id="383" r:id="rId54"/>
    <p:sldId id="384" r:id="rId55"/>
    <p:sldId id="385" r:id="rId56"/>
    <p:sldId id="362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AA7D711-9CC4-B34F-8D6E-6BEC6792F14C}">
          <p14:sldIdLst>
            <p14:sldId id="334"/>
            <p14:sldId id="379"/>
            <p14:sldId id="366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65"/>
            <p14:sldId id="358"/>
            <p14:sldId id="359"/>
            <p14:sldId id="360"/>
            <p14:sldId id="361"/>
            <p14:sldId id="363"/>
            <p14:sldId id="367"/>
            <p14:sldId id="386"/>
            <p14:sldId id="387"/>
            <p14:sldId id="390"/>
            <p14:sldId id="388"/>
            <p14:sldId id="389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80"/>
            <p14:sldId id="381"/>
            <p14:sldId id="382"/>
            <p14:sldId id="383"/>
            <p14:sldId id="384"/>
            <p14:sldId id="385"/>
            <p14:sldId id="3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690" autoAdjust="0"/>
  </p:normalViewPr>
  <p:slideViewPr>
    <p:cSldViewPr>
      <p:cViewPr varScale="1">
        <p:scale>
          <a:sx n="89" d="100"/>
          <a:sy n="89" d="100"/>
        </p:scale>
        <p:origin x="-6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43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400" smtClean="0">
                <a:latin typeface="Verdana" charset="0"/>
                <a:cs typeface="Verdana" charset="0"/>
                <a:sym typeface="Verdana" charset="0"/>
              </a:rPr>
              <a:t>NCEAS is an NSF funded research center whose mission is to advance the state of ecological knowledge through synthetic, cross-cutting studies using existing data.  Soon after NCEAS formed it became obvious that there was a large need for informatics tools that support synthetic research.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But in the computer, we can create workflow instances, each of which </a:t>
            </a:r>
            <a:r>
              <a:rPr lang="en-US" i="1" baseline="0" dirty="0" smtClean="0"/>
              <a:t>is</a:t>
            </a:r>
            <a:r>
              <a:rPr lang="en-US" baseline="0" dirty="0" smtClean="0"/>
              <a:t> the complete and self-contained expression of some end-to-end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7FB5ACC-10C0-B34D-A3D7-262F23EF8E9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Especially in</a:t>
            </a:r>
            <a:r>
              <a:rPr lang="en-US" baseline="0" dirty="0" smtClean="0"/>
              <a:t> bioinformatics</a:t>
            </a:r>
          </a:p>
          <a:p>
            <a:r>
              <a:rPr lang="en-US" baseline="0" dirty="0" smtClean="0"/>
              <a:t>Heavy reliance on web-services?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AF2D9DC-3563-5748-96C8-D1A159DFE78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Especially</a:t>
            </a:r>
            <a:r>
              <a:rPr lang="en-US" baseline="0" dirty="0" smtClean="0"/>
              <a:t> e</a:t>
            </a:r>
            <a:r>
              <a:rPr lang="en-US" dirty="0" smtClean="0"/>
              <a:t>xploratory visualization</a:t>
            </a:r>
          </a:p>
          <a:p>
            <a:r>
              <a:rPr lang="en-US" dirty="0" smtClean="0"/>
              <a:t>Nice</a:t>
            </a:r>
            <a:r>
              <a:rPr lang="en-US" baseline="0" dirty="0" smtClean="0"/>
              <a:t> built-in workflow versioning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AF2D9DC-3563-5748-96C8-D1A159DFE78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Especially signal,</a:t>
            </a:r>
            <a:r>
              <a:rPr lang="en-US" baseline="0" dirty="0" smtClean="0"/>
              <a:t> t</a:t>
            </a:r>
            <a:r>
              <a:rPr lang="en-US" dirty="0" smtClean="0"/>
              <a:t>ext, image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AF2D9DC-3563-5748-96C8-D1A159DFE78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networking</a:t>
            </a:r>
            <a:r>
              <a:rPr lang="en-US" baseline="0" dirty="0" smtClean="0"/>
              <a:t> meets workflow repository</a:t>
            </a:r>
          </a:p>
          <a:p>
            <a:r>
              <a:rPr lang="en-US" baseline="0" dirty="0" smtClean="0"/>
              <a:t>Started out as a </a:t>
            </a:r>
            <a:r>
              <a:rPr lang="en-US" baseline="0" dirty="0" err="1" smtClean="0"/>
              <a:t>Taverna</a:t>
            </a:r>
            <a:r>
              <a:rPr lang="en-US" baseline="0" dirty="0" smtClean="0"/>
              <a:t> thing, but now supports other SWF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AF2D9DC-3563-5748-96C8-D1A159DFE78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TPCs</a:t>
            </a:r>
            <a:r>
              <a:rPr lang="en-US" dirty="0" smtClean="0"/>
              <a:t> reflect “best available knowledge and plausible ecological hypotheses around understanding complex dynamic ecosystems”.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92D503F-0E19-B242-895C-7E71F3B2410F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60527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99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1638" y="0"/>
            <a:ext cx="212248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0"/>
            <a:ext cx="6218238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7843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44910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311233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4802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66486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1742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33998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57714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241370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382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7613" y="0"/>
            <a:ext cx="7656512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817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Verdana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Verdan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SzPct val="100000"/>
        <a:buFont typeface="Verdana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Verdan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jpeg"/><Relationship Id="rId12" Type="http://schemas.openxmlformats.org/officeDocument/2006/relationships/image" Target="../media/image36.jpe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epler-project.org" TargetMode="External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hyperlink" Target="http://www.darpa.mil/" TargetMode="External"/><Relationship Id="rId10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36600" y="2203450"/>
            <a:ext cx="7645400" cy="3365500"/>
          </a:xfrm>
        </p:spPr>
        <p:txBody>
          <a:bodyPr rIns="132080"/>
          <a:lstStyle/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2000" dirty="0" smtClean="0"/>
              <a:t>Matthew B. Jones</a:t>
            </a: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2000" dirty="0" smtClean="0"/>
              <a:t>Jim </a:t>
            </a:r>
            <a:r>
              <a:rPr lang="en-US" sz="2000" dirty="0" err="1" smtClean="0"/>
              <a:t>Regetz</a:t>
            </a:r>
            <a:endParaRPr lang="en-US" sz="20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8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8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900" dirty="0" smtClean="0">
                <a:latin typeface="Tahoma" charset="0"/>
                <a:cs typeface="Tahoma" charset="0"/>
                <a:sym typeface="Tahoma" charset="0"/>
              </a:rPr>
              <a:t>National Center for Ecological Analysis and Synthesis (NCEAS)</a:t>
            </a:r>
            <a:endParaRPr lang="en-US" sz="19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900" dirty="0" smtClean="0">
                <a:latin typeface="Tahoma" charset="0"/>
                <a:cs typeface="Tahoma" charset="0"/>
                <a:sym typeface="Tahoma" charset="0"/>
              </a:rPr>
              <a:t>University of California Santa Barbara</a:t>
            </a:r>
            <a:endParaRPr lang="en-US" sz="15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5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700" dirty="0" smtClean="0">
                <a:latin typeface="Tahoma" charset="0"/>
                <a:cs typeface="Tahoma" charset="0"/>
                <a:sym typeface="Tahoma" charset="0"/>
              </a:rPr>
              <a:t>NCEAS Synthesis Institute</a:t>
            </a: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700" dirty="0" smtClean="0">
                <a:latin typeface="Tahoma" charset="0"/>
                <a:cs typeface="Tahoma" charset="0"/>
                <a:sym typeface="Tahoma" charset="0"/>
              </a:rPr>
              <a:t>June </a:t>
            </a:r>
            <a:r>
              <a:rPr lang="en-US" sz="1700" dirty="0" smtClean="0">
                <a:latin typeface="Tahoma" charset="0"/>
                <a:cs typeface="Tahoma" charset="0"/>
                <a:sym typeface="Tahoma" charset="0"/>
              </a:rPr>
              <a:t>28, </a:t>
            </a:r>
            <a:r>
              <a:rPr lang="en-US" sz="1700" dirty="0" smtClean="0">
                <a:latin typeface="Tahoma" charset="0"/>
                <a:cs typeface="Tahoma" charset="0"/>
                <a:sym typeface="Tahoma" charset="0"/>
              </a:rPr>
              <a:t>2013</a:t>
            </a:r>
            <a:endParaRPr lang="en-US" sz="1700" dirty="0" smtClean="0">
              <a:latin typeface="Tahoma" charset="0"/>
              <a:sym typeface="Tahoma" charset="0"/>
            </a:endParaRPr>
          </a:p>
        </p:txBody>
      </p:sp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520700"/>
            <a:ext cx="8064500" cy="1460500"/>
          </a:xfrm>
        </p:spPr>
        <p:txBody>
          <a:bodyPr rIns="39200" anchor="b"/>
          <a:lstStyle/>
          <a:p>
            <a:pPr marL="38100" indent="0" eaLnBrk="1" hangingPunct="1">
              <a:lnSpc>
                <a:spcPct val="96000"/>
              </a:lnSpc>
              <a:tabLst>
                <a:tab pos="38100" algn="l"/>
                <a:tab pos="482600" algn="l"/>
                <a:tab pos="939800" algn="l"/>
                <a:tab pos="1384300" algn="l"/>
                <a:tab pos="1828800" algn="l"/>
                <a:tab pos="2286000" algn="l"/>
                <a:tab pos="2730500" algn="l"/>
                <a:tab pos="3187700" algn="l"/>
                <a:tab pos="3632200" algn="l"/>
                <a:tab pos="4076700" algn="l"/>
                <a:tab pos="4533900" algn="l"/>
                <a:tab pos="4978400" algn="l"/>
                <a:tab pos="5422900" algn="l"/>
                <a:tab pos="5880100" algn="l"/>
                <a:tab pos="6324600" algn="l"/>
                <a:tab pos="6781800" algn="l"/>
                <a:tab pos="7226300" algn="l"/>
                <a:tab pos="7670800" algn="l"/>
                <a:tab pos="8128000" algn="l"/>
                <a:tab pos="8572500" algn="l"/>
                <a:tab pos="9017000" algn="l"/>
                <a:tab pos="9029700" algn="l"/>
              </a:tabLst>
              <a:defRPr/>
            </a:pPr>
            <a:r>
              <a:rPr lang="en-US" sz="2500" dirty="0" smtClean="0">
                <a:latin typeface="Verdana Bold" charset="0"/>
                <a:cs typeface="Verdana Bold" charset="0"/>
                <a:sym typeface="Verdana Bold" charset="0"/>
              </a:rPr>
              <a:t/>
            </a:r>
            <a:br>
              <a:rPr lang="en-US" sz="2500" dirty="0" smtClean="0">
                <a:latin typeface="Verdana Bold" charset="0"/>
                <a:cs typeface="Verdana Bold" charset="0"/>
                <a:sym typeface="Verdana Bold" charset="0"/>
              </a:rPr>
            </a:br>
            <a:r>
              <a:rPr lang="en-US" sz="2500" dirty="0">
                <a:latin typeface="Verdana Bold" charset="0"/>
                <a:cs typeface="Verdana Bold" charset="0"/>
                <a:sym typeface="Verdana Bold" charset="0"/>
              </a:rPr>
              <a:t/>
            </a:r>
            <a:br>
              <a:rPr lang="en-US" sz="2500" dirty="0">
                <a:latin typeface="Verdana Bold" charset="0"/>
                <a:cs typeface="Verdana Bold" charset="0"/>
                <a:sym typeface="Verdana Bold" charset="0"/>
              </a:rPr>
            </a:br>
            <a:r>
              <a:rPr lang="en-US" sz="2500" dirty="0" smtClean="0">
                <a:latin typeface="Verdana Bold" charset="0"/>
                <a:cs typeface="Verdana Bold" charset="0"/>
                <a:sym typeface="Verdana Bold" charset="0"/>
              </a:rPr>
              <a:t>Kepler, Provenance, and other Scientific Workflow Systems</a:t>
            </a:r>
            <a:endParaRPr lang="en-US" sz="2500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</p:txBody>
      </p:sp>
      <p:pic>
        <p:nvPicPr>
          <p:cNvPr id="4101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8533"/>
          <a:stretch/>
        </p:blipFill>
        <p:spPr bwMode="auto">
          <a:xfrm>
            <a:off x="1219200" y="4607865"/>
            <a:ext cx="1676400" cy="162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215900"/>
            <a:ext cx="19939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1401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 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3000" y="-812800"/>
            <a:ext cx="12455525" cy="77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1512" name="Group 8"/>
          <p:cNvGrpSpPr>
            <a:grpSpLocks/>
          </p:cNvGrpSpPr>
          <p:nvPr/>
        </p:nvGrpSpPr>
        <p:grpSpPr bwMode="auto">
          <a:xfrm>
            <a:off x="307975" y="76200"/>
            <a:ext cx="7439025" cy="5907088"/>
            <a:chOff x="0" y="0"/>
            <a:chExt cx="4685" cy="3721"/>
          </a:xfrm>
        </p:grpSpPr>
        <p:sp>
          <p:nvSpPr>
            <p:cNvPr id="21521" name="AutoShape 4"/>
            <p:cNvSpPr>
              <a:spLocks/>
            </p:cNvSpPr>
            <p:nvPr/>
          </p:nvSpPr>
          <p:spPr bwMode="auto">
            <a:xfrm>
              <a:off x="1405" y="0"/>
              <a:ext cx="3280" cy="1304"/>
            </a:xfrm>
            <a:prstGeom prst="roundRect">
              <a:avLst>
                <a:gd name="adj" fmla="val 9199"/>
              </a:avLst>
            </a:prstGeom>
            <a:solidFill>
              <a:srgbClr val="FF6666">
                <a:alpha val="20000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22" name="AutoShape 5"/>
            <p:cNvSpPr>
              <a:spLocks/>
            </p:cNvSpPr>
            <p:nvPr/>
          </p:nvSpPr>
          <p:spPr bwMode="auto">
            <a:xfrm>
              <a:off x="0" y="1494"/>
              <a:ext cx="2907" cy="2227"/>
            </a:xfrm>
            <a:prstGeom prst="roundRect">
              <a:avLst>
                <a:gd name="adj" fmla="val 5384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23" name="Rectangle 6"/>
            <p:cNvSpPr>
              <a:spLocks/>
            </p:cNvSpPr>
            <p:nvPr/>
          </p:nvSpPr>
          <p:spPr bwMode="auto">
            <a:xfrm>
              <a:off x="101" y="1464"/>
              <a:ext cx="1443" cy="304"/>
            </a:xfrm>
            <a:prstGeom prst="rect">
              <a:avLst/>
            </a:prstGeom>
            <a:noFill/>
            <a:ln w="12700">
              <a:solidFill>
                <a:srgbClr val="B3B3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>
                  <a:solidFill>
                    <a:schemeClr val="tx1"/>
                  </a:solidFill>
                  <a:latin typeface="Gill Sans MT" charset="0"/>
                  <a:ea typeface="ＭＳ Ｐゴシック" charset="0"/>
                  <a:sym typeface="Gill Sans MT" charset="0"/>
                </a:rPr>
                <a:t>Data preparation</a:t>
              </a:r>
            </a:p>
          </p:txBody>
        </p:sp>
        <p:sp>
          <p:nvSpPr>
            <p:cNvPr id="2" name="Line 7"/>
            <p:cNvSpPr>
              <a:spLocks noChangeShapeType="1"/>
            </p:cNvSpPr>
            <p:nvPr/>
          </p:nvSpPr>
          <p:spPr bwMode="auto">
            <a:xfrm flipH="1">
              <a:off x="735" y="1099"/>
              <a:ext cx="579" cy="3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1518" name="Group 14"/>
          <p:cNvGrpSpPr>
            <a:grpSpLocks/>
          </p:cNvGrpSpPr>
          <p:nvPr/>
        </p:nvGrpSpPr>
        <p:grpSpPr bwMode="auto">
          <a:xfrm>
            <a:off x="2133600" y="1993900"/>
            <a:ext cx="6870700" cy="3924300"/>
            <a:chOff x="0" y="0"/>
            <a:chExt cx="4328" cy="2472"/>
          </a:xfrm>
        </p:grpSpPr>
        <p:sp>
          <p:nvSpPr>
            <p:cNvPr id="21516" name="AutoShape 9"/>
            <p:cNvSpPr>
              <a:spLocks/>
            </p:cNvSpPr>
            <p:nvPr/>
          </p:nvSpPr>
          <p:spPr bwMode="auto">
            <a:xfrm>
              <a:off x="3784" y="0"/>
              <a:ext cx="544" cy="760"/>
            </a:xfrm>
            <a:prstGeom prst="roundRect">
              <a:avLst>
                <a:gd name="adj" fmla="val 22056"/>
              </a:avLst>
            </a:prstGeom>
            <a:solidFill>
              <a:srgbClr val="FFFF66">
                <a:alpha val="2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17" name="Rectangle 10"/>
            <p:cNvSpPr>
              <a:spLocks/>
            </p:cNvSpPr>
            <p:nvPr/>
          </p:nvSpPr>
          <p:spPr bwMode="auto">
            <a:xfrm>
              <a:off x="0" y="872"/>
              <a:ext cx="1403" cy="304"/>
            </a:xfrm>
            <a:prstGeom prst="rect">
              <a:avLst/>
            </a:prstGeom>
            <a:noFill/>
            <a:ln w="12700">
              <a:solidFill>
                <a:srgbClr val="B3B3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>
                  <a:solidFill>
                    <a:schemeClr val="tx1"/>
                  </a:solidFill>
                  <a:latin typeface="Gill Sans MT" charset="0"/>
                  <a:ea typeface="ＭＳ Ｐゴシック" charset="0"/>
                  <a:sym typeface="Gill Sans MT" charset="0"/>
                </a:rPr>
                <a:t>FORTRAN code</a:t>
              </a:r>
            </a:p>
          </p:txBody>
        </p:sp>
        <p:sp>
          <p:nvSpPr>
            <p:cNvPr id="3" name="AutoShape 11"/>
            <p:cNvSpPr>
              <a:spLocks/>
            </p:cNvSpPr>
            <p:nvPr/>
          </p:nvSpPr>
          <p:spPr bwMode="auto">
            <a:xfrm>
              <a:off x="3784" y="1128"/>
              <a:ext cx="544" cy="1344"/>
            </a:xfrm>
            <a:prstGeom prst="roundRect">
              <a:avLst>
                <a:gd name="adj" fmla="val 22056"/>
              </a:avLst>
            </a:prstGeom>
            <a:solidFill>
              <a:srgbClr val="FFFF66">
                <a:alpha val="2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19" name="Line 12"/>
            <p:cNvSpPr>
              <a:spLocks noChangeShapeType="1"/>
            </p:cNvSpPr>
            <p:nvPr/>
          </p:nvSpPr>
          <p:spPr bwMode="auto">
            <a:xfrm flipH="1">
              <a:off x="1408" y="354"/>
              <a:ext cx="2359" cy="6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20" name="Line 13"/>
            <p:cNvSpPr>
              <a:spLocks noChangeShapeType="1"/>
            </p:cNvSpPr>
            <p:nvPr/>
          </p:nvSpPr>
          <p:spPr bwMode="auto">
            <a:xfrm rot="10800000">
              <a:off x="1408" y="1039"/>
              <a:ext cx="2354" cy="7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1524" name="Group 20"/>
          <p:cNvGrpSpPr>
            <a:grpSpLocks/>
          </p:cNvGrpSpPr>
          <p:nvPr/>
        </p:nvGrpSpPr>
        <p:grpSpPr bwMode="auto">
          <a:xfrm>
            <a:off x="2247900" y="3225800"/>
            <a:ext cx="6756400" cy="3327400"/>
            <a:chOff x="0" y="0"/>
            <a:chExt cx="4256" cy="2096"/>
          </a:xfrm>
        </p:grpSpPr>
        <p:sp>
          <p:nvSpPr>
            <p:cNvPr id="21511" name="Rectangle 15"/>
            <p:cNvSpPr>
              <a:spLocks/>
            </p:cNvSpPr>
            <p:nvPr/>
          </p:nvSpPr>
          <p:spPr bwMode="auto">
            <a:xfrm>
              <a:off x="0" y="872"/>
              <a:ext cx="1251" cy="304"/>
            </a:xfrm>
            <a:prstGeom prst="rect">
              <a:avLst/>
            </a:prstGeom>
            <a:noFill/>
            <a:ln w="12700">
              <a:solidFill>
                <a:srgbClr val="B3B3B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>
                  <a:solidFill>
                    <a:schemeClr val="tx1"/>
                  </a:solidFill>
                  <a:latin typeface="Gill Sans MT" charset="0"/>
                  <a:ea typeface="ＭＳ Ｐゴシック" charset="0"/>
                  <a:sym typeface="Gill Sans MT" charset="0"/>
                </a:rPr>
                <a:t>MATLAB code</a:t>
              </a:r>
            </a:p>
          </p:txBody>
        </p:sp>
        <p:sp>
          <p:nvSpPr>
            <p:cNvPr id="4" name="Line 16"/>
            <p:cNvSpPr>
              <a:spLocks noChangeShapeType="1"/>
            </p:cNvSpPr>
            <p:nvPr/>
          </p:nvSpPr>
          <p:spPr bwMode="auto">
            <a:xfrm rot="10800000">
              <a:off x="1251" y="1018"/>
              <a:ext cx="1546" cy="7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13" name="AutoShape 17"/>
            <p:cNvSpPr>
              <a:spLocks/>
            </p:cNvSpPr>
            <p:nvPr/>
          </p:nvSpPr>
          <p:spPr bwMode="auto">
            <a:xfrm>
              <a:off x="3712" y="0"/>
              <a:ext cx="544" cy="304"/>
            </a:xfrm>
            <a:prstGeom prst="roundRect">
              <a:avLst>
                <a:gd name="adj" fmla="val 39472"/>
              </a:avLst>
            </a:prstGeom>
            <a:solidFill>
              <a:srgbClr val="66CCFF">
                <a:alpha val="2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14" name="AutoShape 18"/>
            <p:cNvSpPr>
              <a:spLocks/>
            </p:cNvSpPr>
            <p:nvPr/>
          </p:nvSpPr>
          <p:spPr bwMode="auto">
            <a:xfrm>
              <a:off x="2784" y="1792"/>
              <a:ext cx="544" cy="304"/>
            </a:xfrm>
            <a:prstGeom prst="roundRect">
              <a:avLst>
                <a:gd name="adj" fmla="val 39472"/>
              </a:avLst>
            </a:prstGeom>
            <a:solidFill>
              <a:srgbClr val="66CCFF">
                <a:alpha val="2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515" name="Line 19"/>
            <p:cNvSpPr>
              <a:spLocks noChangeShapeType="1"/>
            </p:cNvSpPr>
            <p:nvPr/>
          </p:nvSpPr>
          <p:spPr bwMode="auto">
            <a:xfrm flipH="1">
              <a:off x="1246" y="151"/>
              <a:ext cx="2433" cy="8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93001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/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r>
              <a:rPr lang="en-US" smtClean="0">
                <a:latin typeface="Verdana Bold" charset="0"/>
                <a:cs typeface="Verdana Bold" charset="0"/>
                <a:sym typeface="Verdana Bold" charset="0"/>
              </a:rPr>
              <a:t>Data Access</a:t>
            </a: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310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Accessing Data in Kepler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900" smtClean="0"/>
              <a:t>File system (e.g., CSV files)</a:t>
            </a:r>
          </a:p>
          <a:p>
            <a:pPr eaLnBrk="1" hangingPunct="1">
              <a:defRPr/>
            </a:pPr>
            <a:r>
              <a:rPr lang="en-US" sz="2900" smtClean="0"/>
              <a:t>Catalog searches (e.g., KNB)</a:t>
            </a:r>
          </a:p>
          <a:p>
            <a:pPr eaLnBrk="1" hangingPunct="1">
              <a:defRPr/>
            </a:pPr>
            <a:r>
              <a:rPr lang="en-US" sz="2900" smtClean="0"/>
              <a:t>Remote databases (e.g., PostgresQL)</a:t>
            </a:r>
          </a:p>
          <a:p>
            <a:pPr eaLnBrk="1" hangingPunct="1">
              <a:defRPr/>
            </a:pPr>
            <a:r>
              <a:rPr lang="en-US" sz="2900" smtClean="0"/>
              <a:t>Web services</a:t>
            </a:r>
          </a:p>
          <a:p>
            <a:pPr eaLnBrk="1" hangingPunct="1">
              <a:defRPr/>
            </a:pPr>
            <a:r>
              <a:rPr lang="en-US" sz="2900" smtClean="0"/>
              <a:t>Data access protocols (e.g., OPeNDAP)</a:t>
            </a:r>
          </a:p>
          <a:p>
            <a:pPr eaLnBrk="1" hangingPunct="1">
              <a:defRPr/>
            </a:pPr>
            <a:r>
              <a:rPr lang="en-US" sz="2900" smtClean="0"/>
              <a:t>Streaming data (e.g., DataTurbine)</a:t>
            </a:r>
          </a:p>
          <a:p>
            <a:pPr eaLnBrk="1" hangingPunct="1">
              <a:defRPr/>
            </a:pPr>
            <a:r>
              <a:rPr lang="en-US" sz="2900" smtClean="0"/>
              <a:t>Specialized repositories (e.g., SRB)</a:t>
            </a:r>
          </a:p>
          <a:p>
            <a:pPr eaLnBrk="1" hangingPunct="1">
              <a:defRPr/>
            </a:pPr>
            <a:endParaRPr lang="en-US" sz="2900" smtClean="0"/>
          </a:p>
          <a:p>
            <a:pPr eaLnBrk="1" hangingPunct="1">
              <a:defRPr/>
            </a:pPr>
            <a:r>
              <a:rPr lang="en-US" sz="2900" smtClean="0"/>
              <a:t>etc., and extensible</a:t>
            </a:r>
          </a:p>
        </p:txBody>
      </p:sp>
    </p:spTree>
    <p:extLst>
      <p:ext uri="{BB962C8B-B14F-4D97-AF65-F5344CB8AC3E}">
        <p14:creationId xmlns:p14="http://schemas.microsoft.com/office/powerpoint/2010/main" val="8613033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397000"/>
            <a:ext cx="62611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Direct Data Access to Data Repositories</a:t>
            </a: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 rot="10800000">
            <a:off x="3894138" y="3213100"/>
            <a:ext cx="9525" cy="13541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>
            <a:off x="1130300" y="469900"/>
            <a:ext cx="2501900" cy="1054100"/>
          </a:xfrm>
          <a:prstGeom prst="wedgeEllipseCallout">
            <a:avLst>
              <a:gd name="adj1" fmla="val -63287"/>
              <a:gd name="adj2" fmla="val 140972"/>
            </a:avLst>
          </a:prstGeom>
          <a:solidFill>
            <a:srgbClr val="FFFCAB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Search for metadata term (</a:t>
            </a:r>
            <a:r>
              <a:rPr lang="ja-JP" altLang="en-US" sz="1800">
                <a:solidFill>
                  <a:schemeClr val="tx1"/>
                </a:solidFill>
                <a:latin typeface="Arial" charset="0"/>
                <a:ea typeface="ＭＳ Ｐゴシック" charset="0"/>
                <a:sym typeface="Verdana" charset="0"/>
              </a:rPr>
              <a:t>“</a:t>
            </a:r>
            <a:r>
              <a:rPr lang="en-US" altLang="ja-JP"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ADCP</a:t>
            </a:r>
            <a:r>
              <a:rPr lang="ja-JP" altLang="en-US" sz="1800">
                <a:solidFill>
                  <a:schemeClr val="tx1"/>
                </a:solidFill>
                <a:latin typeface="Arial" charset="0"/>
                <a:ea typeface="ＭＳ Ｐゴシック" charset="0"/>
                <a:sym typeface="Verdana" charset="0"/>
              </a:rPr>
              <a:t>”</a:t>
            </a:r>
            <a:r>
              <a:rPr lang="en-US" altLang="ja-JP"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)</a:t>
            </a:r>
            <a:endParaRPr lang="en-US" sz="180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  <p:sp>
        <p:nvSpPr>
          <p:cNvPr id="24581" name="AutoShape 5"/>
          <p:cNvSpPr>
            <a:spLocks/>
          </p:cNvSpPr>
          <p:nvPr/>
        </p:nvSpPr>
        <p:spPr bwMode="auto">
          <a:xfrm>
            <a:off x="3136900" y="4343400"/>
            <a:ext cx="5626100" cy="762000"/>
          </a:xfrm>
          <a:prstGeom prst="wedgeEllipseCallout">
            <a:avLst>
              <a:gd name="adj1" fmla="val -94028"/>
              <a:gd name="adj2" fmla="val -75824"/>
            </a:avLst>
          </a:prstGeom>
          <a:solidFill>
            <a:srgbClr val="FFFCAB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7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Drag to workflow area to create datasource</a:t>
            </a:r>
          </a:p>
        </p:txBody>
      </p:sp>
      <p:sp>
        <p:nvSpPr>
          <p:cNvPr id="24582" name="AutoShape 6"/>
          <p:cNvSpPr>
            <a:spLocks/>
          </p:cNvSpPr>
          <p:nvPr/>
        </p:nvSpPr>
        <p:spPr bwMode="auto">
          <a:xfrm>
            <a:off x="3327400" y="6070600"/>
            <a:ext cx="5626100" cy="762000"/>
          </a:xfrm>
          <a:prstGeom prst="wedgeEllipseCallout">
            <a:avLst>
              <a:gd name="adj1" fmla="val -94028"/>
              <a:gd name="adj2" fmla="val -75824"/>
            </a:avLst>
          </a:prstGeom>
          <a:solidFill>
            <a:srgbClr val="FFFCAB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7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398 hits for </a:t>
            </a:r>
            <a:r>
              <a:rPr lang="ja-JP" altLang="en-US" sz="1700">
                <a:solidFill>
                  <a:schemeClr val="tx1"/>
                </a:solidFill>
                <a:latin typeface="Arial" charset="0"/>
                <a:ea typeface="ＭＳ Ｐゴシック" charset="0"/>
                <a:sym typeface="Verdana" charset="0"/>
              </a:rPr>
              <a:t>‘</a:t>
            </a:r>
            <a:r>
              <a:rPr lang="en-US" altLang="ja-JP" sz="17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ADCP</a:t>
            </a:r>
            <a:r>
              <a:rPr lang="ja-JP" altLang="en-US" sz="1700">
                <a:solidFill>
                  <a:schemeClr val="tx1"/>
                </a:solidFill>
                <a:latin typeface="Arial" charset="0"/>
                <a:ea typeface="ＭＳ Ｐゴシック" charset="0"/>
                <a:sym typeface="Verdana" charset="0"/>
              </a:rPr>
              <a:t>’</a:t>
            </a:r>
            <a:r>
              <a:rPr lang="en-US" altLang="ja-JP" sz="17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 located in search</a:t>
            </a:r>
            <a:endParaRPr lang="en-US" sz="170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2223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OPeNDAP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mtClean="0"/>
              <a:t>Directly access OPeNDAP servers</a:t>
            </a:r>
          </a:p>
          <a:p>
            <a:pPr eaLnBrk="1" hangingPunct="1">
              <a:defRPr/>
            </a:pPr>
            <a:r>
              <a:rPr lang="en-US" smtClean="0"/>
              <a:t>Apply OPeNDAP constraints for remote data subsetting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Current work: searchable catalogs across OPeNDAP servers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3124200"/>
            <a:ext cx="912336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50" y="4624388"/>
            <a:ext cx="469900" cy="365125"/>
          </a:xfrm>
          <a:prstGeom prst="rect">
            <a:avLst/>
          </a:prstGeom>
          <a:noFill/>
          <a:ln w="12700">
            <a:solidFill>
              <a:srgbClr val="1A435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4613275"/>
            <a:ext cx="419100" cy="390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4605338"/>
            <a:ext cx="446088" cy="39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122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901700"/>
            <a:ext cx="6783388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Gene sequences via web services</a:t>
            </a:r>
          </a:p>
        </p:txBody>
      </p:sp>
      <p:grpSp>
        <p:nvGrpSpPr>
          <p:cNvPr id="26631" name="Group 7"/>
          <p:cNvGrpSpPr>
            <a:grpSpLocks/>
          </p:cNvGrpSpPr>
          <p:nvPr/>
        </p:nvGrpSpPr>
        <p:grpSpPr bwMode="auto">
          <a:xfrm>
            <a:off x="4102100" y="1016000"/>
            <a:ext cx="4892675" cy="4470400"/>
            <a:chOff x="0" y="0"/>
            <a:chExt cx="3082" cy="2816"/>
          </a:xfrm>
        </p:grpSpPr>
        <p:pic>
          <p:nvPicPr>
            <p:cNvPr id="2663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" y="0"/>
              <a:ext cx="2858" cy="2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grpSp>
          <p:nvGrpSpPr>
            <p:cNvPr id="26638" name="Group 6"/>
            <p:cNvGrpSpPr>
              <a:grpSpLocks/>
            </p:cNvGrpSpPr>
            <p:nvPr/>
          </p:nvGrpSpPr>
          <p:grpSpPr bwMode="auto">
            <a:xfrm>
              <a:off x="0" y="354"/>
              <a:ext cx="2350" cy="663"/>
              <a:chOff x="0" y="0"/>
              <a:chExt cx="2350" cy="662"/>
            </a:xfrm>
          </p:grpSpPr>
          <p:sp>
            <p:nvSpPr>
              <p:cNvPr id="26639" name="Rectangle 4"/>
              <p:cNvSpPr>
                <a:spLocks/>
              </p:cNvSpPr>
              <p:nvPr/>
            </p:nvSpPr>
            <p:spPr bwMode="auto">
              <a:xfrm>
                <a:off x="436" y="0"/>
                <a:ext cx="1914" cy="4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39200" bIns="0">
                <a:spAutoFit/>
              </a:bodyPr>
              <a:lstStyle/>
              <a:p>
                <a:pPr marL="38100">
                  <a:lnSpc>
                    <a:spcPct val="80000"/>
                  </a:lnSpc>
                  <a:tabLst>
                    <a:tab pos="38100" algn="l"/>
                    <a:tab pos="495300" algn="l"/>
                    <a:tab pos="952500" algn="l"/>
                    <a:tab pos="1409700" algn="l"/>
                    <a:tab pos="1866900" algn="l"/>
                    <a:tab pos="2324100" algn="l"/>
                    <a:tab pos="2781300" algn="l"/>
                    <a:tab pos="3238500" algn="l"/>
                    <a:tab pos="3695700" algn="l"/>
                    <a:tab pos="4152900" algn="l"/>
                    <a:tab pos="4610100" algn="l"/>
                    <a:tab pos="5067300" algn="l"/>
                    <a:tab pos="5524500" algn="l"/>
                    <a:tab pos="5981700" algn="l"/>
                    <a:tab pos="6438900" algn="l"/>
                    <a:tab pos="6896100" algn="l"/>
                    <a:tab pos="7353300" algn="l"/>
                    <a:tab pos="7810500" algn="l"/>
                    <a:tab pos="8267700" algn="l"/>
                    <a:tab pos="8724900" algn="l"/>
                    <a:tab pos="91821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sym typeface="Comic Sans MS" charset="0"/>
                  </a:rPr>
                  <a:t>Gene sequence returned</a:t>
                </a:r>
              </a:p>
              <a:p>
                <a:pPr marL="38100">
                  <a:lnSpc>
                    <a:spcPct val="80000"/>
                  </a:lnSpc>
                  <a:tabLst>
                    <a:tab pos="38100" algn="l"/>
                    <a:tab pos="495300" algn="l"/>
                    <a:tab pos="952500" algn="l"/>
                    <a:tab pos="1409700" algn="l"/>
                    <a:tab pos="1866900" algn="l"/>
                    <a:tab pos="2324100" algn="l"/>
                    <a:tab pos="2781300" algn="l"/>
                    <a:tab pos="3238500" algn="l"/>
                    <a:tab pos="3695700" algn="l"/>
                    <a:tab pos="4152900" algn="l"/>
                    <a:tab pos="4610100" algn="l"/>
                    <a:tab pos="5067300" algn="l"/>
                    <a:tab pos="5524500" algn="l"/>
                    <a:tab pos="5981700" algn="l"/>
                    <a:tab pos="6438900" algn="l"/>
                    <a:tab pos="6896100" algn="l"/>
                    <a:tab pos="7353300" algn="l"/>
                    <a:tab pos="7810500" algn="l"/>
                    <a:tab pos="8267700" algn="l"/>
                    <a:tab pos="8724900" algn="l"/>
                    <a:tab pos="91821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sym typeface="Comic Sans MS" charset="0"/>
                  </a:rPr>
                  <a:t>in XML format</a:t>
                </a:r>
              </a:p>
            </p:txBody>
          </p:sp>
          <p:sp>
            <p:nvSpPr>
              <p:cNvPr id="2" name="Line 5"/>
              <p:cNvSpPr>
                <a:spLocks noChangeShapeType="1"/>
              </p:cNvSpPr>
              <p:nvPr/>
            </p:nvSpPr>
            <p:spPr bwMode="auto">
              <a:xfrm flipH="1">
                <a:off x="0" y="237"/>
                <a:ext cx="437" cy="42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26634" name="Group 10"/>
          <p:cNvGrpSpPr>
            <a:grpSpLocks/>
          </p:cNvGrpSpPr>
          <p:nvPr/>
        </p:nvGrpSpPr>
        <p:grpSpPr bwMode="auto">
          <a:xfrm>
            <a:off x="133350" y="3433763"/>
            <a:ext cx="3017838" cy="1687512"/>
            <a:chOff x="0" y="0"/>
            <a:chExt cx="1901" cy="1063"/>
          </a:xfrm>
        </p:grpSpPr>
        <p:sp>
          <p:nvSpPr>
            <p:cNvPr id="3" name="Line 8"/>
            <p:cNvSpPr>
              <a:spLocks noChangeShapeType="1"/>
            </p:cNvSpPr>
            <p:nvPr/>
          </p:nvSpPr>
          <p:spPr bwMode="auto">
            <a:xfrm rot="10800000" flipH="1">
              <a:off x="1163" y="0"/>
              <a:ext cx="308" cy="62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636" name="Rectangle 9"/>
            <p:cNvSpPr>
              <a:spLocks/>
            </p:cNvSpPr>
            <p:nvPr/>
          </p:nvSpPr>
          <p:spPr bwMode="auto">
            <a:xfrm>
              <a:off x="0" y="575"/>
              <a:ext cx="1901" cy="4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39200" bIns="0">
              <a:spAutoFit/>
            </a:bodyPr>
            <a:lstStyle/>
            <a:p>
              <a:pPr marL="38100">
                <a:lnSpc>
                  <a:spcPct val="80000"/>
                </a:lnSpc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sym typeface="Comic Sans MS" charset="0"/>
                </a:rPr>
                <a:t>Web service executes </a:t>
              </a:r>
            </a:p>
            <a:p>
              <a:pPr marL="38100">
                <a:lnSpc>
                  <a:spcPct val="80000"/>
                </a:lnSpc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2000">
                  <a:solidFill>
                    <a:schemeClr val="tx1"/>
                  </a:solidFill>
                  <a:latin typeface="Comic Sans MS" charset="0"/>
                  <a:ea typeface="ＭＳ Ｐゴシック" charset="0"/>
                  <a:sym typeface="Comic Sans MS" charset="0"/>
                </a:rPr>
                <a:t>remotely (e.g., in Japan)</a:t>
              </a:r>
            </a:p>
          </p:txBody>
        </p:sp>
      </p:grpSp>
      <p:sp>
        <p:nvSpPr>
          <p:cNvPr id="26635" name="Rectangle 11"/>
          <p:cNvSpPr>
            <a:spLocks/>
          </p:cNvSpPr>
          <p:nvPr/>
        </p:nvSpPr>
        <p:spPr bwMode="auto">
          <a:xfrm>
            <a:off x="4702175" y="5108575"/>
            <a:ext cx="4217988" cy="16256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39200" bIns="0">
            <a:spAutoFit/>
          </a:bodyPr>
          <a:lstStyle/>
          <a:p>
            <a:pPr marL="38100">
              <a:lnSpc>
                <a:spcPct val="80000"/>
              </a:lnSpc>
              <a:tabLst>
                <a:tab pos="38100" algn="l"/>
                <a:tab pos="495300" algn="l"/>
                <a:tab pos="952500" algn="l"/>
                <a:tab pos="1409700" algn="l"/>
                <a:tab pos="1866900" algn="l"/>
                <a:tab pos="2324100" algn="l"/>
                <a:tab pos="2781300" algn="l"/>
                <a:tab pos="3238500" algn="l"/>
                <a:tab pos="3695700" algn="l"/>
                <a:tab pos="4152900" algn="l"/>
                <a:tab pos="4610100" algn="l"/>
                <a:tab pos="5067300" algn="l"/>
                <a:tab pos="5524500" algn="l"/>
                <a:tab pos="5981700" algn="l"/>
                <a:tab pos="6438900" algn="l"/>
                <a:tab pos="6896100" algn="l"/>
                <a:tab pos="7353300" algn="l"/>
                <a:tab pos="7810500" algn="l"/>
                <a:tab pos="8267700" algn="l"/>
                <a:tab pos="8724900" algn="l"/>
                <a:tab pos="9182100" algn="l"/>
              </a:tabLst>
            </a:pPr>
            <a:r>
              <a:rPr lang="en-US" sz="2000">
                <a:solidFill>
                  <a:schemeClr val="tx1"/>
                </a:solidFill>
                <a:latin typeface="Comic Sans MS" charset="0"/>
                <a:ea typeface="ＭＳ Ｐゴシック" charset="0"/>
                <a:sym typeface="Comic Sans MS" charset="0"/>
              </a:rPr>
              <a:t>This entire workflow can be </a:t>
            </a:r>
          </a:p>
          <a:p>
            <a:pPr marL="38100">
              <a:lnSpc>
                <a:spcPct val="80000"/>
              </a:lnSpc>
              <a:tabLst>
                <a:tab pos="38100" algn="l"/>
                <a:tab pos="495300" algn="l"/>
                <a:tab pos="952500" algn="l"/>
                <a:tab pos="1409700" algn="l"/>
                <a:tab pos="1866900" algn="l"/>
                <a:tab pos="2324100" algn="l"/>
                <a:tab pos="2781300" algn="l"/>
                <a:tab pos="3238500" algn="l"/>
                <a:tab pos="3695700" algn="l"/>
                <a:tab pos="4152900" algn="l"/>
                <a:tab pos="4610100" algn="l"/>
                <a:tab pos="5067300" algn="l"/>
                <a:tab pos="5524500" algn="l"/>
                <a:tab pos="5981700" algn="l"/>
                <a:tab pos="6438900" algn="l"/>
                <a:tab pos="6896100" algn="l"/>
                <a:tab pos="7353300" algn="l"/>
                <a:tab pos="7810500" algn="l"/>
                <a:tab pos="8267700" algn="l"/>
                <a:tab pos="8724900" algn="l"/>
                <a:tab pos="9182100" algn="l"/>
              </a:tabLst>
            </a:pPr>
            <a:r>
              <a:rPr lang="en-US" sz="2000">
                <a:solidFill>
                  <a:schemeClr val="tx1"/>
                </a:solidFill>
                <a:latin typeface="Comic Sans MS" charset="0"/>
                <a:ea typeface="ＭＳ Ｐゴシック" charset="0"/>
                <a:sym typeface="Comic Sans MS" charset="0"/>
              </a:rPr>
              <a:t>wrapped as a re-usable component</a:t>
            </a:r>
          </a:p>
          <a:p>
            <a:pPr marL="38100">
              <a:lnSpc>
                <a:spcPct val="80000"/>
              </a:lnSpc>
              <a:tabLst>
                <a:tab pos="38100" algn="l"/>
                <a:tab pos="495300" algn="l"/>
                <a:tab pos="952500" algn="l"/>
                <a:tab pos="1409700" algn="l"/>
                <a:tab pos="1866900" algn="l"/>
                <a:tab pos="2324100" algn="l"/>
                <a:tab pos="2781300" algn="l"/>
                <a:tab pos="3238500" algn="l"/>
                <a:tab pos="3695700" algn="l"/>
                <a:tab pos="4152900" algn="l"/>
                <a:tab pos="4610100" algn="l"/>
                <a:tab pos="5067300" algn="l"/>
                <a:tab pos="5524500" algn="l"/>
                <a:tab pos="5981700" algn="l"/>
                <a:tab pos="6438900" algn="l"/>
                <a:tab pos="6896100" algn="l"/>
                <a:tab pos="7353300" algn="l"/>
                <a:tab pos="7810500" algn="l"/>
                <a:tab pos="8267700" algn="l"/>
                <a:tab pos="8724900" algn="l"/>
                <a:tab pos="9182100" algn="l"/>
              </a:tabLst>
            </a:pPr>
            <a:r>
              <a:rPr lang="en-US" sz="2000">
                <a:solidFill>
                  <a:schemeClr val="tx1"/>
                </a:solidFill>
                <a:latin typeface="Comic Sans MS" charset="0"/>
                <a:ea typeface="ＭＳ Ｐゴシック" charset="0"/>
                <a:sym typeface="Comic Sans MS" charset="0"/>
              </a:rPr>
              <a:t>so that the details of extracting </a:t>
            </a:r>
          </a:p>
          <a:p>
            <a:pPr marL="38100">
              <a:lnSpc>
                <a:spcPct val="80000"/>
              </a:lnSpc>
              <a:tabLst>
                <a:tab pos="38100" algn="l"/>
                <a:tab pos="495300" algn="l"/>
                <a:tab pos="952500" algn="l"/>
                <a:tab pos="1409700" algn="l"/>
                <a:tab pos="1866900" algn="l"/>
                <a:tab pos="2324100" algn="l"/>
                <a:tab pos="2781300" algn="l"/>
                <a:tab pos="3238500" algn="l"/>
                <a:tab pos="3695700" algn="l"/>
                <a:tab pos="4152900" algn="l"/>
                <a:tab pos="4610100" algn="l"/>
                <a:tab pos="5067300" algn="l"/>
                <a:tab pos="5524500" algn="l"/>
                <a:tab pos="5981700" algn="l"/>
                <a:tab pos="6438900" algn="l"/>
                <a:tab pos="6896100" algn="l"/>
                <a:tab pos="7353300" algn="l"/>
                <a:tab pos="7810500" algn="l"/>
                <a:tab pos="8267700" algn="l"/>
                <a:tab pos="8724900" algn="l"/>
                <a:tab pos="9182100" algn="l"/>
              </a:tabLst>
            </a:pPr>
            <a:r>
              <a:rPr lang="en-US" sz="2000">
                <a:solidFill>
                  <a:schemeClr val="tx1"/>
                </a:solidFill>
                <a:latin typeface="Comic Sans MS" charset="0"/>
                <a:ea typeface="ＭＳ Ｐゴシック" charset="0"/>
                <a:sym typeface="Comic Sans MS" charset="0"/>
              </a:rPr>
              <a:t>sequence data are hidden unless </a:t>
            </a:r>
          </a:p>
          <a:p>
            <a:pPr marL="38100">
              <a:lnSpc>
                <a:spcPct val="80000"/>
              </a:lnSpc>
              <a:tabLst>
                <a:tab pos="38100" algn="l"/>
                <a:tab pos="495300" algn="l"/>
                <a:tab pos="952500" algn="l"/>
                <a:tab pos="1409700" algn="l"/>
                <a:tab pos="1866900" algn="l"/>
                <a:tab pos="2324100" algn="l"/>
                <a:tab pos="2781300" algn="l"/>
                <a:tab pos="3238500" algn="l"/>
                <a:tab pos="3695700" algn="l"/>
                <a:tab pos="4152900" algn="l"/>
                <a:tab pos="4610100" algn="l"/>
                <a:tab pos="5067300" algn="l"/>
                <a:tab pos="5524500" algn="l"/>
                <a:tab pos="5981700" algn="l"/>
                <a:tab pos="6438900" algn="l"/>
                <a:tab pos="6896100" algn="l"/>
                <a:tab pos="7353300" algn="l"/>
                <a:tab pos="7810500" algn="l"/>
                <a:tab pos="8267700" algn="l"/>
                <a:tab pos="8724900" algn="l"/>
                <a:tab pos="9182100" algn="l"/>
              </a:tabLst>
            </a:pPr>
            <a:r>
              <a:rPr lang="en-US" sz="2000">
                <a:solidFill>
                  <a:schemeClr val="tx1"/>
                </a:solidFill>
                <a:latin typeface="Comic Sans MS" charset="0"/>
                <a:ea typeface="ＭＳ Ｐゴシック" charset="0"/>
                <a:sym typeface="Comic Sans MS" charset="0"/>
              </a:rPr>
              <a:t>needed.</a:t>
            </a:r>
          </a:p>
        </p:txBody>
      </p:sp>
      <p:grpSp>
        <p:nvGrpSpPr>
          <p:cNvPr id="26640" name="Group 16"/>
          <p:cNvGrpSpPr>
            <a:grpSpLocks/>
          </p:cNvGrpSpPr>
          <p:nvPr/>
        </p:nvGrpSpPr>
        <p:grpSpPr bwMode="auto">
          <a:xfrm>
            <a:off x="3886200" y="2636838"/>
            <a:ext cx="5181600" cy="2166937"/>
            <a:chOff x="0" y="0"/>
            <a:chExt cx="3264" cy="1365"/>
          </a:xfrm>
        </p:grpSpPr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674" y="0"/>
              <a:ext cx="2327" cy="624"/>
              <a:chOff x="0" y="0"/>
              <a:chExt cx="2327" cy="624"/>
            </a:xfrm>
          </p:grpSpPr>
          <p:sp>
            <p:nvSpPr>
              <p:cNvPr id="26633" name="Line 12"/>
              <p:cNvSpPr>
                <a:spLocks noChangeShapeType="1"/>
              </p:cNvSpPr>
              <p:nvPr/>
            </p:nvSpPr>
            <p:spPr bwMode="auto">
              <a:xfrm flipH="1">
                <a:off x="0" y="331"/>
                <a:ext cx="705" cy="13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" name="Rectangle 13"/>
              <p:cNvSpPr>
                <a:spLocks/>
              </p:cNvSpPr>
              <p:nvPr/>
            </p:nvSpPr>
            <p:spPr bwMode="auto">
              <a:xfrm>
                <a:off x="726" y="0"/>
                <a:ext cx="1601" cy="62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39200" bIns="0">
                <a:spAutoFit/>
              </a:bodyPr>
              <a:lstStyle/>
              <a:p>
                <a:pPr marL="38100">
                  <a:lnSpc>
                    <a:spcPct val="70000"/>
                  </a:lnSpc>
                  <a:tabLst>
                    <a:tab pos="38100" algn="l"/>
                    <a:tab pos="495300" algn="l"/>
                    <a:tab pos="952500" algn="l"/>
                    <a:tab pos="1409700" algn="l"/>
                    <a:tab pos="1866900" algn="l"/>
                    <a:tab pos="2324100" algn="l"/>
                    <a:tab pos="2781300" algn="l"/>
                    <a:tab pos="3238500" algn="l"/>
                    <a:tab pos="3695700" algn="l"/>
                    <a:tab pos="4152900" algn="l"/>
                    <a:tab pos="4610100" algn="l"/>
                    <a:tab pos="5067300" algn="l"/>
                    <a:tab pos="5524500" algn="l"/>
                    <a:tab pos="5981700" algn="l"/>
                    <a:tab pos="6438900" algn="l"/>
                    <a:tab pos="6896100" algn="l"/>
                    <a:tab pos="7353300" algn="l"/>
                    <a:tab pos="7810500" algn="l"/>
                    <a:tab pos="8267700" algn="l"/>
                    <a:tab pos="8724900" algn="l"/>
                    <a:tab pos="91821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sym typeface="Comic Sans MS" charset="0"/>
                  </a:rPr>
                  <a:t>Extracted sequence</a:t>
                </a:r>
              </a:p>
              <a:p>
                <a:pPr marL="38100">
                  <a:lnSpc>
                    <a:spcPct val="70000"/>
                  </a:lnSpc>
                  <a:tabLst>
                    <a:tab pos="38100" algn="l"/>
                    <a:tab pos="495300" algn="l"/>
                    <a:tab pos="952500" algn="l"/>
                    <a:tab pos="1409700" algn="l"/>
                    <a:tab pos="1866900" algn="l"/>
                    <a:tab pos="2324100" algn="l"/>
                    <a:tab pos="2781300" algn="l"/>
                    <a:tab pos="3238500" algn="l"/>
                    <a:tab pos="3695700" algn="l"/>
                    <a:tab pos="4152900" algn="l"/>
                    <a:tab pos="4610100" algn="l"/>
                    <a:tab pos="5067300" algn="l"/>
                    <a:tab pos="5524500" algn="l"/>
                    <a:tab pos="5981700" algn="l"/>
                    <a:tab pos="6438900" algn="l"/>
                    <a:tab pos="6896100" algn="l"/>
                    <a:tab pos="7353300" algn="l"/>
                    <a:tab pos="7810500" algn="l"/>
                    <a:tab pos="8267700" algn="l"/>
                    <a:tab pos="8724900" algn="l"/>
                    <a:tab pos="91821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sym typeface="Comic Sans MS" charset="0"/>
                  </a:rPr>
                  <a:t>can be returned for</a:t>
                </a:r>
              </a:p>
              <a:p>
                <a:pPr marL="38100">
                  <a:lnSpc>
                    <a:spcPct val="70000"/>
                  </a:lnSpc>
                  <a:tabLst>
                    <a:tab pos="38100" algn="l"/>
                    <a:tab pos="495300" algn="l"/>
                    <a:tab pos="952500" algn="l"/>
                    <a:tab pos="1409700" algn="l"/>
                    <a:tab pos="1866900" algn="l"/>
                    <a:tab pos="2324100" algn="l"/>
                    <a:tab pos="2781300" algn="l"/>
                    <a:tab pos="3238500" algn="l"/>
                    <a:tab pos="3695700" algn="l"/>
                    <a:tab pos="4152900" algn="l"/>
                    <a:tab pos="4610100" algn="l"/>
                    <a:tab pos="5067300" algn="l"/>
                    <a:tab pos="5524500" algn="l"/>
                    <a:tab pos="5981700" algn="l"/>
                    <a:tab pos="6438900" algn="l"/>
                    <a:tab pos="6896100" algn="l"/>
                    <a:tab pos="7353300" algn="l"/>
                    <a:tab pos="7810500" algn="l"/>
                    <a:tab pos="8267700" algn="l"/>
                    <a:tab pos="8724900" algn="l"/>
                    <a:tab pos="91821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sym typeface="Comic Sans MS" charset="0"/>
                  </a:rPr>
                  <a:t>further processing</a:t>
                </a:r>
              </a:p>
            </p:txBody>
          </p:sp>
        </p:grpSp>
        <p:pic>
          <p:nvPicPr>
            <p:cNvPr id="26632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07"/>
              <a:ext cx="3264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3177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6858000" cy="977900"/>
          </a:xfrm>
        </p:spPr>
        <p:txBody>
          <a:bodyPr rIns="132080"/>
          <a:lstStyle/>
          <a:p>
            <a:pPr indent="0" eaLnBrk="1" hangingPunct="1">
              <a:defRPr/>
            </a:pPr>
            <a:r>
              <a:rPr lang="en-US" sz="2800" smtClean="0"/>
              <a:t>Benthic Boundary Layer Project: </a:t>
            </a:r>
            <a:br>
              <a:rPr lang="en-US" sz="2800" smtClean="0"/>
            </a:br>
            <a:r>
              <a:rPr lang="en-US" sz="2800" smtClean="0"/>
              <a:t>Kilo Nalu, Hawaii</a:t>
            </a:r>
          </a:p>
        </p:txBody>
      </p:sp>
      <p:pic>
        <p:nvPicPr>
          <p:cNvPr id="276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5"/>
          <a:stretch>
            <a:fillRect/>
          </a:stretch>
        </p:blipFill>
        <p:spPr bwMode="auto">
          <a:xfrm>
            <a:off x="444500" y="930275"/>
            <a:ext cx="75692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3"/>
          <p:cNvSpPr>
            <a:spLocks/>
          </p:cNvSpPr>
          <p:nvPr/>
        </p:nvSpPr>
        <p:spPr bwMode="auto">
          <a:xfrm>
            <a:off x="381000" y="4432300"/>
            <a:ext cx="8382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bIns="0"/>
          <a:lstStyle/>
          <a:p>
            <a:pPr algn="ctr">
              <a:spcBef>
                <a:spcPts val="400"/>
              </a:spcBef>
            </a:pPr>
            <a:r>
              <a:rPr lang="en-US" sz="1600">
                <a:solidFill>
                  <a:srgbClr val="4D4D4D"/>
                </a:solidFill>
                <a:latin typeface="Times New Roman Bold" charset="0"/>
                <a:ea typeface="ＭＳ Ｐゴシック" charset="0"/>
                <a:sym typeface="Times New Roman Bold" charset="0"/>
              </a:rPr>
              <a:t>Benthic Boundary Layer Geochemistry and Physics at the Kilo Nalu Observatory</a:t>
            </a:r>
          </a:p>
          <a:p>
            <a:pPr algn="ctr">
              <a:spcBef>
                <a:spcPts val="400"/>
              </a:spcBef>
            </a:pPr>
            <a:r>
              <a:rPr lang="en-US" sz="1800">
                <a:solidFill>
                  <a:srgbClr val="4D4D4D"/>
                </a:solidFill>
                <a:latin typeface="Times New Roman" charset="0"/>
                <a:ea typeface="ＭＳ Ｐゴシック" charset="0"/>
                <a:sym typeface="Times New Roman" charset="0"/>
              </a:rPr>
              <a:t>G. Pawlak, M. McManus, F. Sansone, E. De Carlo, A. Hebert and T. Stanton</a:t>
            </a:r>
          </a:p>
          <a:p>
            <a:pPr algn="ctr">
              <a:spcBef>
                <a:spcPts val="400"/>
              </a:spcBef>
            </a:pPr>
            <a:r>
              <a:rPr lang="en-US" sz="1600">
                <a:solidFill>
                  <a:srgbClr val="4D4D4D"/>
                </a:solidFill>
                <a:latin typeface="Times New Roman" charset="0"/>
                <a:ea typeface="ＭＳ Ｐゴシック" charset="0"/>
                <a:sym typeface="Times New Roman" charset="0"/>
              </a:rPr>
              <a:t>NSF Award #OCE-0536607-000</a:t>
            </a:r>
          </a:p>
          <a:p>
            <a:pPr algn="ctr">
              <a:spcBef>
                <a:spcPts val="400"/>
              </a:spcBef>
            </a:pPr>
            <a:endParaRPr lang="en-US" sz="1600">
              <a:solidFill>
                <a:srgbClr val="4D4D4D"/>
              </a:solidFill>
              <a:latin typeface="Times New Roman" charset="0"/>
              <a:ea typeface="ＭＳ Ｐゴシック" charset="0"/>
              <a:sym typeface="Times New Roman" charset="0"/>
            </a:endParaRPr>
          </a:p>
          <a:p>
            <a:pPr>
              <a:spcBef>
                <a:spcPts val="400"/>
              </a:spcBef>
              <a:buClr>
                <a:srgbClr val="4D4D4D"/>
              </a:buClr>
              <a:buSzPct val="125000"/>
              <a:buFont typeface="Times New Roman Bold" charset="0"/>
              <a:buChar char="•"/>
            </a:pPr>
            <a:r>
              <a:rPr lang="en-US" sz="1600">
                <a:solidFill>
                  <a:srgbClr val="4D4D4D"/>
                </a:solidFill>
                <a:latin typeface="Times New Roman" charset="0"/>
                <a:ea typeface="ＭＳ Ｐゴシック" charset="0"/>
                <a:sym typeface="Times New Roman" charset="0"/>
              </a:rPr>
              <a:t>Research instruments are part of cabled-array at the Kilo Nalu Observatory</a:t>
            </a:r>
          </a:p>
          <a:p>
            <a:pPr>
              <a:spcBef>
                <a:spcPts val="400"/>
              </a:spcBef>
              <a:buClr>
                <a:srgbClr val="4D4D4D"/>
              </a:buClr>
              <a:buSzPct val="125000"/>
              <a:buFont typeface="Times New Roman Bold" charset="0"/>
              <a:buChar char="•"/>
            </a:pPr>
            <a:r>
              <a:rPr lang="en-US" sz="1600">
                <a:solidFill>
                  <a:srgbClr val="4D4D4D"/>
                </a:solidFill>
                <a:latin typeface="Times New Roman" charset="0"/>
                <a:ea typeface="ＭＳ Ｐゴシック" charset="0"/>
                <a:sym typeface="Times New Roman" charset="0"/>
              </a:rPr>
              <a:t>Deployed off of Point Panic, Honolulu Harbor, Hawai</a:t>
            </a:r>
            <a:r>
              <a:rPr lang="ja-JP" altLang="en-US" sz="1600">
                <a:solidFill>
                  <a:srgbClr val="4D4D4D"/>
                </a:solidFill>
                <a:latin typeface="Arial" charset="0"/>
                <a:ea typeface="ＭＳ Ｐゴシック" charset="0"/>
                <a:sym typeface="Times New Roman" charset="0"/>
              </a:rPr>
              <a:t>’</a:t>
            </a:r>
            <a:r>
              <a:rPr lang="en-US" altLang="ja-JP" sz="1600">
                <a:solidFill>
                  <a:srgbClr val="4D4D4D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i</a:t>
            </a:r>
          </a:p>
          <a:p>
            <a:pPr>
              <a:spcBef>
                <a:spcPts val="400"/>
              </a:spcBef>
              <a:buClr>
                <a:srgbClr val="4D4D4D"/>
              </a:buClr>
              <a:buSzPct val="125000"/>
              <a:buFont typeface="Times New Roman Bold" charset="0"/>
              <a:buChar char="•"/>
            </a:pPr>
            <a:r>
              <a:rPr lang="en-US" sz="1600">
                <a:solidFill>
                  <a:srgbClr val="4D4D4D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Goal: Measure the interactions between physical oceanographic forcing, sediment alteration, and modification of sediment-seawater fluxes</a:t>
            </a:r>
          </a:p>
          <a:p>
            <a:pPr>
              <a:spcBef>
                <a:spcPts val="400"/>
              </a:spcBef>
              <a:buClr>
                <a:srgbClr val="4D4D4D"/>
              </a:buClr>
              <a:buSzPct val="125000"/>
              <a:buFont typeface="Times New Roman Bold" charset="0"/>
              <a:buChar char="•"/>
            </a:pPr>
            <a:endParaRPr lang="en-US" sz="1600">
              <a:solidFill>
                <a:srgbClr val="4D4D4D"/>
              </a:solidFill>
              <a:latin typeface="Times New Roman" charset="0"/>
              <a:ea typeface="Times New Roman" charset="0"/>
              <a:cs typeface="Times New Roman" charset="0"/>
              <a:sym typeface="Times New Roman" charset="0"/>
            </a:endParaRPr>
          </a:p>
          <a:p>
            <a:pPr algn="ctr">
              <a:spcBef>
                <a:spcPts val="400"/>
              </a:spcBef>
            </a:pPr>
            <a:endParaRPr lang="en-US" sz="1600">
              <a:solidFill>
                <a:srgbClr val="4D4D4D"/>
              </a:solidFill>
              <a:latin typeface="Times New Roman" charset="0"/>
              <a:ea typeface="Times" charset="0"/>
              <a:cs typeface="Times" charset="0"/>
              <a:sym typeface="Times New Roman" charset="0"/>
            </a:endParaRPr>
          </a:p>
          <a:p>
            <a:pPr algn="ctr">
              <a:spcBef>
                <a:spcPts val="400"/>
              </a:spcBef>
            </a:pPr>
            <a:endParaRPr lang="en-US" sz="1600">
              <a:solidFill>
                <a:srgbClr val="4D4D4D"/>
              </a:solidFill>
              <a:latin typeface="Times New Roman" charset="0"/>
              <a:ea typeface="Times" charset="0"/>
              <a:cs typeface="Times" charset="0"/>
              <a:sym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401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1497013"/>
            <a:ext cx="91313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Accessing sensor streams at Kilo Nalu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4051300"/>
            <a:ext cx="50546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8678" name="Group 6"/>
          <p:cNvGrpSpPr>
            <a:grpSpLocks/>
          </p:cNvGrpSpPr>
          <p:nvPr/>
        </p:nvGrpSpPr>
        <p:grpSpPr bwMode="auto">
          <a:xfrm>
            <a:off x="1098550" y="2068513"/>
            <a:ext cx="2403475" cy="1963737"/>
            <a:chOff x="0" y="0"/>
            <a:chExt cx="1514" cy="1237"/>
          </a:xfrm>
        </p:grpSpPr>
        <p:sp>
          <p:nvSpPr>
            <p:cNvPr id="28689" name="Rectangle 4"/>
            <p:cNvSpPr>
              <a:spLocks/>
            </p:cNvSpPr>
            <p:nvPr/>
          </p:nvSpPr>
          <p:spPr bwMode="auto">
            <a:xfrm>
              <a:off x="0" y="629"/>
              <a:ext cx="1514" cy="60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39200" bIns="0">
              <a:spAutoFit/>
            </a:bodyPr>
            <a:lstStyle/>
            <a:p>
              <a:pPr marL="38100"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Streaming Data</a:t>
              </a:r>
            </a:p>
            <a:p>
              <a:pPr marL="38100"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from observatory</a:t>
              </a:r>
            </a:p>
            <a:p>
              <a:pPr marL="38100"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DataTurbine Server</a:t>
              </a:r>
            </a:p>
          </p:txBody>
        </p:sp>
        <p:sp>
          <p:nvSpPr>
            <p:cNvPr id="2" name="Line 5"/>
            <p:cNvSpPr>
              <a:spLocks noChangeShapeType="1"/>
            </p:cNvSpPr>
            <p:nvPr/>
          </p:nvSpPr>
          <p:spPr bwMode="auto">
            <a:xfrm flipH="1">
              <a:off x="1091" y="0"/>
              <a:ext cx="308" cy="62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8681" name="Group 9"/>
          <p:cNvGrpSpPr>
            <a:grpSpLocks/>
          </p:cNvGrpSpPr>
          <p:nvPr/>
        </p:nvGrpSpPr>
        <p:grpSpPr bwMode="auto">
          <a:xfrm>
            <a:off x="1098550" y="5708650"/>
            <a:ext cx="3368675" cy="965200"/>
            <a:chOff x="0" y="0"/>
            <a:chExt cx="2122" cy="608"/>
          </a:xfrm>
        </p:grpSpPr>
        <p:sp>
          <p:nvSpPr>
            <p:cNvPr id="3" name="Rectangle 7"/>
            <p:cNvSpPr>
              <a:spLocks/>
            </p:cNvSpPr>
            <p:nvPr/>
          </p:nvSpPr>
          <p:spPr bwMode="auto">
            <a:xfrm>
              <a:off x="0" y="0"/>
              <a:ext cx="1772" cy="60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39200" bIns="0">
              <a:spAutoFit/>
            </a:bodyPr>
            <a:lstStyle/>
            <a:p>
              <a:pPr marL="38100"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Graphs and derived </a:t>
              </a:r>
            </a:p>
            <a:p>
              <a:pPr marL="38100"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data can be</a:t>
              </a:r>
            </a:p>
            <a:p>
              <a:pPr marL="38100"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archived and displayed</a:t>
              </a:r>
            </a:p>
          </p:txBody>
        </p:sp>
        <p:sp>
          <p:nvSpPr>
            <p:cNvPr id="28688" name="Line 8"/>
            <p:cNvSpPr>
              <a:spLocks noChangeShapeType="1"/>
            </p:cNvSpPr>
            <p:nvPr/>
          </p:nvSpPr>
          <p:spPr bwMode="auto">
            <a:xfrm flipH="1">
              <a:off x="1782" y="95"/>
              <a:ext cx="340" cy="2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" name="Line 10"/>
          <p:cNvSpPr>
            <a:spLocks noChangeShapeType="1"/>
          </p:cNvSpPr>
          <p:nvPr/>
        </p:nvSpPr>
        <p:spPr bwMode="auto">
          <a:xfrm rot="10800000" flipH="1">
            <a:off x="8597900" y="2152650"/>
            <a:ext cx="0" cy="229711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8687" name="Group 15"/>
          <p:cNvGrpSpPr>
            <a:grpSpLocks/>
          </p:cNvGrpSpPr>
          <p:nvPr/>
        </p:nvGrpSpPr>
        <p:grpSpPr bwMode="auto">
          <a:xfrm>
            <a:off x="3644900" y="831850"/>
            <a:ext cx="5203825" cy="3295650"/>
            <a:chOff x="0" y="0"/>
            <a:chExt cx="3278" cy="2076"/>
          </a:xfrm>
        </p:grpSpPr>
        <p:sp>
          <p:nvSpPr>
            <p:cNvPr id="28683" name="Rectangle 11"/>
            <p:cNvSpPr>
              <a:spLocks/>
            </p:cNvSpPr>
            <p:nvPr/>
          </p:nvSpPr>
          <p:spPr bwMode="auto">
            <a:xfrm>
              <a:off x="0" y="1180"/>
              <a:ext cx="2464" cy="89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8"/>
              <a:r>
                <a:rPr lang="en-US" sz="14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now &lt;- Sys.time()</a:t>
              </a:r>
            </a:p>
            <a:p>
              <a:pPr marL="39688"/>
              <a:r>
                <a:rPr lang="en-US" sz="14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Epoch &lt;- now - as.numeric(now)</a:t>
              </a:r>
            </a:p>
            <a:p>
              <a:pPr marL="39688"/>
              <a:r>
                <a:rPr lang="en-US" sz="14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timeval &lt;-Epoch + timestamps</a:t>
              </a:r>
            </a:p>
            <a:p>
              <a:pPr marL="39688"/>
              <a:r>
                <a:rPr lang="en-US" sz="14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posixtmedian = median(timeval)</a:t>
              </a:r>
            </a:p>
            <a:p>
              <a:pPr marL="39688"/>
              <a:r>
                <a:rPr lang="en-US" sz="14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mediantime = as.numeric(posixtmedian)</a:t>
              </a:r>
            </a:p>
            <a:p>
              <a:pPr marL="39688"/>
              <a:r>
                <a:rPr lang="en-US" sz="14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meantemp = mean(data)</a:t>
              </a:r>
            </a:p>
          </p:txBody>
        </p:sp>
        <p:grpSp>
          <p:nvGrpSpPr>
            <p:cNvPr id="28684" name="Group 14"/>
            <p:cNvGrpSpPr>
              <a:grpSpLocks/>
            </p:cNvGrpSpPr>
            <p:nvPr/>
          </p:nvGrpSpPr>
          <p:grpSpPr bwMode="auto">
            <a:xfrm>
              <a:off x="835" y="0"/>
              <a:ext cx="2443" cy="762"/>
              <a:chOff x="0" y="0"/>
              <a:chExt cx="2442" cy="762"/>
            </a:xfrm>
          </p:grpSpPr>
          <p:sp>
            <p:nvSpPr>
              <p:cNvPr id="28685" name="Rectangle 12"/>
              <p:cNvSpPr>
                <a:spLocks/>
              </p:cNvSpPr>
              <p:nvPr/>
            </p:nvSpPr>
            <p:spPr bwMode="auto">
              <a:xfrm>
                <a:off x="400" y="0"/>
                <a:ext cx="2042" cy="43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39200" bIns="0">
                <a:spAutoFit/>
              </a:bodyPr>
              <a:lstStyle/>
              <a:p>
                <a:pPr marL="38100">
                  <a:tabLst>
                    <a:tab pos="38100" algn="l"/>
                    <a:tab pos="495300" algn="l"/>
                    <a:tab pos="952500" algn="l"/>
                    <a:tab pos="1409700" algn="l"/>
                    <a:tab pos="1866900" algn="l"/>
                    <a:tab pos="2324100" algn="l"/>
                    <a:tab pos="2781300" algn="l"/>
                    <a:tab pos="3238500" algn="l"/>
                    <a:tab pos="3695700" algn="l"/>
                    <a:tab pos="4152900" algn="l"/>
                    <a:tab pos="4610100" algn="l"/>
                    <a:tab pos="5067300" algn="l"/>
                    <a:tab pos="5524500" algn="l"/>
                    <a:tab pos="5981700" algn="l"/>
                    <a:tab pos="6438900" algn="l"/>
                    <a:tab pos="6896100" algn="l"/>
                    <a:tab pos="7353300" algn="l"/>
                    <a:tab pos="7810500" algn="l"/>
                    <a:tab pos="8267700" algn="l"/>
                    <a:tab pos="8724900" algn="l"/>
                    <a:tab pos="9182100" algn="l"/>
                  </a:tabLst>
                </a:pPr>
                <a:r>
                  <a:rPr lang="en-US" sz="1800">
                    <a:solidFill>
                      <a:schemeClr val="tx1"/>
                    </a:solidFill>
                    <a:latin typeface="Verdana" charset="0"/>
                    <a:ea typeface="ＭＳ Ｐゴシック" charset="0"/>
                    <a:sym typeface="Verdana" charset="0"/>
                  </a:rPr>
                  <a:t>Support application scripts</a:t>
                </a:r>
              </a:p>
              <a:p>
                <a:pPr marL="38100">
                  <a:tabLst>
                    <a:tab pos="38100" algn="l"/>
                    <a:tab pos="495300" algn="l"/>
                    <a:tab pos="952500" algn="l"/>
                    <a:tab pos="1409700" algn="l"/>
                    <a:tab pos="1866900" algn="l"/>
                    <a:tab pos="2324100" algn="l"/>
                    <a:tab pos="2781300" algn="l"/>
                    <a:tab pos="3238500" algn="l"/>
                    <a:tab pos="3695700" algn="l"/>
                    <a:tab pos="4152900" algn="l"/>
                    <a:tab pos="4610100" algn="l"/>
                    <a:tab pos="5067300" algn="l"/>
                    <a:tab pos="5524500" algn="l"/>
                    <a:tab pos="5981700" algn="l"/>
                    <a:tab pos="6438900" algn="l"/>
                    <a:tab pos="6896100" algn="l"/>
                    <a:tab pos="7353300" algn="l"/>
                    <a:tab pos="7810500" algn="l"/>
                    <a:tab pos="8267700" algn="l"/>
                    <a:tab pos="8724900" algn="l"/>
                    <a:tab pos="9182100" algn="l"/>
                  </a:tabLst>
                </a:pPr>
                <a:r>
                  <a:rPr lang="en-US" sz="1800">
                    <a:solidFill>
                      <a:schemeClr val="tx1"/>
                    </a:solidFill>
                    <a:latin typeface="Verdana" charset="0"/>
                    <a:ea typeface="ＭＳ Ｐゴシック" charset="0"/>
                    <a:sym typeface="Verdana" charset="0"/>
                  </a:rPr>
                  <a:t>in R, Matlab, etc.</a:t>
                </a:r>
              </a:p>
            </p:txBody>
          </p:sp>
          <p:sp>
            <p:nvSpPr>
              <p:cNvPr id="28686" name="Line 13"/>
              <p:cNvSpPr>
                <a:spLocks noChangeShapeType="1"/>
              </p:cNvSpPr>
              <p:nvPr/>
            </p:nvSpPr>
            <p:spPr bwMode="auto">
              <a:xfrm rot="10800000" flipH="1">
                <a:off x="0" y="358"/>
                <a:ext cx="392" cy="40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28690" name="Group 18"/>
          <p:cNvGrpSpPr>
            <a:grpSpLocks/>
          </p:cNvGrpSpPr>
          <p:nvPr/>
        </p:nvGrpSpPr>
        <p:grpSpPr bwMode="auto">
          <a:xfrm>
            <a:off x="5276850" y="2360613"/>
            <a:ext cx="2940050" cy="1684337"/>
            <a:chOff x="0" y="0"/>
            <a:chExt cx="1852" cy="1061"/>
          </a:xfrm>
        </p:grpSpPr>
        <p:sp>
          <p:nvSpPr>
            <p:cNvPr id="5" name="Rectangle 16"/>
            <p:cNvSpPr>
              <a:spLocks/>
            </p:cNvSpPr>
            <p:nvPr/>
          </p:nvSpPr>
          <p:spPr bwMode="auto">
            <a:xfrm>
              <a:off x="0" y="629"/>
              <a:ext cx="1852" cy="4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39200" bIns="0">
              <a:spAutoFit/>
            </a:bodyPr>
            <a:lstStyle/>
            <a:p>
              <a:pPr marL="38100"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Modular components,</a:t>
              </a:r>
            </a:p>
            <a:p>
              <a:pPr marL="38100"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easily saved and shared</a:t>
              </a:r>
            </a:p>
          </p:txBody>
        </p:sp>
        <p:sp>
          <p:nvSpPr>
            <p:cNvPr id="28682" name="Line 17"/>
            <p:cNvSpPr>
              <a:spLocks noChangeShapeType="1"/>
            </p:cNvSpPr>
            <p:nvPr/>
          </p:nvSpPr>
          <p:spPr bwMode="auto">
            <a:xfrm flipH="1">
              <a:off x="1091" y="0"/>
              <a:ext cx="308" cy="62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04352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1497013"/>
            <a:ext cx="91313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Composite actors aid comprehension</a:t>
            </a:r>
          </a:p>
        </p:txBody>
      </p:sp>
      <p:grpSp>
        <p:nvGrpSpPr>
          <p:cNvPr id="29704" name="Group 8"/>
          <p:cNvGrpSpPr>
            <a:grpSpLocks/>
          </p:cNvGrpSpPr>
          <p:nvPr/>
        </p:nvGrpSpPr>
        <p:grpSpPr bwMode="auto">
          <a:xfrm>
            <a:off x="25400" y="1498600"/>
            <a:ext cx="9156700" cy="4064000"/>
            <a:chOff x="0" y="0"/>
            <a:chExt cx="5768" cy="2560"/>
          </a:xfrm>
        </p:grpSpPr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" y="1568"/>
              <a:ext cx="5525" cy="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grpSp>
          <p:nvGrpSpPr>
            <p:cNvPr id="29709" name="Group 7"/>
            <p:cNvGrpSpPr>
              <a:grpSpLocks/>
            </p:cNvGrpSpPr>
            <p:nvPr/>
          </p:nvGrpSpPr>
          <p:grpSpPr bwMode="auto">
            <a:xfrm>
              <a:off x="0" y="0"/>
              <a:ext cx="2394" cy="1818"/>
              <a:chOff x="0" y="0"/>
              <a:chExt cx="2394" cy="1818"/>
            </a:xfrm>
          </p:grpSpPr>
          <p:sp>
            <p:nvSpPr>
              <p:cNvPr id="29710" name="Line 4"/>
              <p:cNvSpPr>
                <a:spLocks noChangeShapeType="1"/>
              </p:cNvSpPr>
              <p:nvPr/>
            </p:nvSpPr>
            <p:spPr bwMode="auto">
              <a:xfrm>
                <a:off x="1" y="544"/>
                <a:ext cx="1044" cy="12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9711" name="Line 5"/>
              <p:cNvSpPr>
                <a:spLocks noChangeShapeType="1"/>
              </p:cNvSpPr>
              <p:nvPr/>
            </p:nvSpPr>
            <p:spPr bwMode="auto">
              <a:xfrm flipH="1">
                <a:off x="1374" y="538"/>
                <a:ext cx="1020" cy="12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" name="Rectangle 6"/>
              <p:cNvSpPr>
                <a:spLocks/>
              </p:cNvSpPr>
              <p:nvPr/>
            </p:nvSpPr>
            <p:spPr bwMode="auto">
              <a:xfrm>
                <a:off x="0" y="0"/>
                <a:ext cx="2392" cy="544"/>
              </a:xfrm>
              <a:prstGeom prst="rect">
                <a:avLst/>
              </a:prstGeom>
              <a:solidFill>
                <a:srgbClr val="FFFF66">
                  <a:alpha val="34901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29708" name="Group 12"/>
          <p:cNvGrpSpPr>
            <a:grpSpLocks/>
          </p:cNvGrpSpPr>
          <p:nvPr/>
        </p:nvGrpSpPr>
        <p:grpSpPr bwMode="auto">
          <a:xfrm>
            <a:off x="3743325" y="1765300"/>
            <a:ext cx="1797050" cy="2592388"/>
            <a:chOff x="0" y="0"/>
            <a:chExt cx="1131" cy="1633"/>
          </a:xfrm>
        </p:grpSpPr>
        <p:sp>
          <p:nvSpPr>
            <p:cNvPr id="29705" name="Line 9"/>
            <p:cNvSpPr>
              <a:spLocks noChangeShapeType="1"/>
            </p:cNvSpPr>
            <p:nvPr/>
          </p:nvSpPr>
          <p:spPr bwMode="auto">
            <a:xfrm flipH="1">
              <a:off x="0" y="544"/>
              <a:ext cx="82" cy="10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06" name="Line 10"/>
            <p:cNvSpPr>
              <a:spLocks noChangeShapeType="1"/>
            </p:cNvSpPr>
            <p:nvPr/>
          </p:nvSpPr>
          <p:spPr bwMode="auto">
            <a:xfrm flipH="1">
              <a:off x="340" y="538"/>
              <a:ext cx="791" cy="10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07" name="Rectangle 11"/>
            <p:cNvSpPr>
              <a:spLocks/>
            </p:cNvSpPr>
            <p:nvPr/>
          </p:nvSpPr>
          <p:spPr bwMode="auto">
            <a:xfrm>
              <a:off x="81" y="0"/>
              <a:ext cx="1048" cy="544"/>
            </a:xfrm>
            <a:prstGeom prst="rect">
              <a:avLst/>
            </a:prstGeom>
            <a:solidFill>
              <a:srgbClr val="FFFF66">
                <a:alpha val="34901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9712" name="Group 16"/>
          <p:cNvGrpSpPr>
            <a:grpSpLocks/>
          </p:cNvGrpSpPr>
          <p:nvPr/>
        </p:nvGrpSpPr>
        <p:grpSpPr bwMode="auto">
          <a:xfrm>
            <a:off x="5651500" y="1638300"/>
            <a:ext cx="2301875" cy="2709863"/>
            <a:chOff x="0" y="0"/>
            <a:chExt cx="1450" cy="1707"/>
          </a:xfrm>
        </p:grpSpPr>
        <p:sp>
          <p:nvSpPr>
            <p:cNvPr id="29702" name="Line 13"/>
            <p:cNvSpPr>
              <a:spLocks noChangeShapeType="1"/>
            </p:cNvSpPr>
            <p:nvPr/>
          </p:nvSpPr>
          <p:spPr bwMode="auto">
            <a:xfrm>
              <a:off x="1" y="736"/>
              <a:ext cx="343" cy="9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03" name="Line 14"/>
            <p:cNvSpPr>
              <a:spLocks noChangeShapeType="1"/>
            </p:cNvSpPr>
            <p:nvPr/>
          </p:nvSpPr>
          <p:spPr bwMode="auto">
            <a:xfrm flipH="1">
              <a:off x="690" y="730"/>
              <a:ext cx="760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" name="Rectangle 15"/>
            <p:cNvSpPr>
              <a:spLocks/>
            </p:cNvSpPr>
            <p:nvPr/>
          </p:nvSpPr>
          <p:spPr bwMode="auto">
            <a:xfrm>
              <a:off x="0" y="0"/>
              <a:ext cx="1448" cy="736"/>
            </a:xfrm>
            <a:prstGeom prst="rect">
              <a:avLst/>
            </a:prstGeom>
            <a:solidFill>
              <a:srgbClr val="FFFF66">
                <a:alpha val="34901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38707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Composite actors aid comprehension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987800"/>
            <a:ext cx="8770937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30726" name="Group 6"/>
          <p:cNvGrpSpPr>
            <a:grpSpLocks/>
          </p:cNvGrpSpPr>
          <p:nvPr/>
        </p:nvGrpSpPr>
        <p:grpSpPr bwMode="auto">
          <a:xfrm>
            <a:off x="2119313" y="1409700"/>
            <a:ext cx="6859587" cy="2582863"/>
            <a:chOff x="0" y="0"/>
            <a:chExt cx="4320" cy="1627"/>
          </a:xfrm>
        </p:grpSpPr>
        <p:sp>
          <p:nvSpPr>
            <p:cNvPr id="30724" name="Line 3"/>
            <p:cNvSpPr>
              <a:spLocks noChangeShapeType="1"/>
            </p:cNvSpPr>
            <p:nvPr/>
          </p:nvSpPr>
          <p:spPr bwMode="auto">
            <a:xfrm rot="10800000" flipH="1">
              <a:off x="1208" y="517"/>
              <a:ext cx="370" cy="111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25" name="Line 4"/>
            <p:cNvSpPr>
              <a:spLocks noChangeShapeType="1"/>
            </p:cNvSpPr>
            <p:nvPr/>
          </p:nvSpPr>
          <p:spPr bwMode="auto">
            <a:xfrm rot="10800000" flipH="1">
              <a:off x="0" y="552"/>
              <a:ext cx="1561" cy="107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" name="Rectangle 5"/>
            <p:cNvSpPr>
              <a:spLocks/>
            </p:cNvSpPr>
            <p:nvPr/>
          </p:nvSpPr>
          <p:spPr bwMode="auto">
            <a:xfrm>
              <a:off x="1552" y="0"/>
              <a:ext cx="2768" cy="116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B3B3B3"/>
              </a:solidFill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3688" indent="-254000">
                <a:buSzPct val="125000"/>
                <a:buFont typeface="Verdana" charset="0"/>
                <a:buChar char="•"/>
              </a:pPr>
              <a:r>
                <a:rPr lang="en-US" sz="2200" u="sng">
                  <a:solidFill>
                    <a:schemeClr val="tx1"/>
                  </a:solidFill>
                  <a:latin typeface="Verdana Bold" charset="0"/>
                  <a:ea typeface="ＭＳ Ｐゴシック" charset="0"/>
                  <a:sym typeface="Verdana Bold" charset="0"/>
                </a:rPr>
                <a:t>Save</a:t>
              </a:r>
              <a:r>
                <a:rPr lang="en-US" sz="2200">
                  <a:solidFill>
                    <a:schemeClr val="tx1"/>
                  </a:solidFill>
                  <a:latin typeface="Verdana Bold" charset="0"/>
                  <a:ea typeface="ＭＳ Ｐゴシック" charset="0"/>
                  <a:sym typeface="Verdana Bold" charset="0"/>
                </a:rPr>
                <a:t> </a:t>
              </a:r>
              <a:r>
                <a:rPr lang="en-US" sz="2200" u="sng">
                  <a:solidFill>
                    <a:schemeClr val="tx1"/>
                  </a:solidFill>
                  <a:latin typeface="Verdana Bold" charset="0"/>
                  <a:ea typeface="ＭＳ Ｐゴシック" charset="0"/>
                  <a:sym typeface="Verdana Bold" charset="0"/>
                </a:rPr>
                <a:t>components</a:t>
              </a:r>
              <a:r>
                <a:rPr lang="en-US" sz="22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 </a:t>
              </a:r>
            </a:p>
            <a:p>
              <a:pPr marL="293688" indent="-254000">
                <a:buSzPct val="125000"/>
                <a:buFont typeface="Verdana" charset="0"/>
                <a:buChar char="•"/>
              </a:pPr>
              <a:r>
                <a:rPr lang="en-US" sz="22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for later re-use</a:t>
              </a:r>
            </a:p>
            <a:p>
              <a:pPr marL="293688" indent="-254000"/>
              <a:endParaRPr lang="en-US" sz="22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endParaRPr>
            </a:p>
            <a:p>
              <a:pPr marL="293688" indent="-254000">
                <a:buSzPct val="125000"/>
                <a:buFont typeface="Verdana" charset="0"/>
                <a:buChar char="•"/>
              </a:pPr>
              <a:r>
                <a:rPr lang="en-US" sz="2200" u="sng">
                  <a:solidFill>
                    <a:schemeClr val="tx1"/>
                  </a:solidFill>
                  <a:latin typeface="Verdana Bold" charset="0"/>
                  <a:ea typeface="ＭＳ Ｐゴシック" charset="0"/>
                  <a:sym typeface="Verdana Bold" charset="0"/>
                </a:rPr>
                <a:t>Share</a:t>
              </a:r>
              <a:r>
                <a:rPr lang="en-US" sz="2200">
                  <a:solidFill>
                    <a:schemeClr val="tx1"/>
                  </a:solidFill>
                  <a:latin typeface="Verdana Bold" charset="0"/>
                  <a:ea typeface="ＭＳ Ｐゴシック" charset="0"/>
                  <a:sym typeface="Verdana Bold" charset="0"/>
                </a:rPr>
                <a:t> </a:t>
              </a:r>
              <a:r>
                <a:rPr lang="en-US" sz="2200" u="sng">
                  <a:solidFill>
                    <a:schemeClr val="tx1"/>
                  </a:solidFill>
                  <a:latin typeface="Verdana Bold" charset="0"/>
                  <a:ea typeface="ＭＳ Ｐゴシック" charset="0"/>
                  <a:sym typeface="Verdana Bold" charset="0"/>
                </a:rPr>
                <a:t>components</a:t>
              </a:r>
              <a:r>
                <a:rPr lang="en-US" sz="22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 </a:t>
              </a:r>
            </a:p>
            <a:p>
              <a:pPr marL="293688" indent="-254000">
                <a:buSzPct val="125000"/>
                <a:buFont typeface="Verdana" charset="0"/>
                <a:buChar char="•"/>
              </a:pPr>
              <a:r>
                <a:rPr lang="en-US" sz="2200">
                  <a:solidFill>
                    <a:schemeClr val="tx1"/>
                  </a:solidFill>
                  <a:latin typeface="Verdana" charset="0"/>
                  <a:ea typeface="ＭＳ Ｐゴシック" charset="0"/>
                  <a:sym typeface="Verdana" charset="0"/>
                </a:rPr>
                <a:t>via external repositories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147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Diverse Analysis and Modeling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500" smtClean="0"/>
              <a:t>Wide variety of analyses used in ecology and environmental sciences</a:t>
            </a:r>
          </a:p>
          <a:p>
            <a:pPr marL="782638" lvl="1" eaLnBrk="1" hangingPunct="1">
              <a:defRPr/>
            </a:pPr>
            <a:r>
              <a:rPr lang="en-US" sz="2100" smtClean="0"/>
              <a:t>Statistical analyses and trends</a:t>
            </a:r>
          </a:p>
          <a:p>
            <a:pPr marL="782638" lvl="1" eaLnBrk="1" hangingPunct="1">
              <a:defRPr/>
            </a:pPr>
            <a:r>
              <a:rPr lang="en-US" sz="2100" smtClean="0"/>
              <a:t>Rule-based models</a:t>
            </a:r>
          </a:p>
          <a:p>
            <a:pPr marL="782638" lvl="1" eaLnBrk="1" hangingPunct="1">
              <a:defRPr/>
            </a:pPr>
            <a:r>
              <a:rPr lang="en-US" sz="2100" smtClean="0"/>
              <a:t>Dynamic models (e.g., continuous time)</a:t>
            </a:r>
          </a:p>
          <a:p>
            <a:pPr marL="782638" lvl="1" eaLnBrk="1" hangingPunct="1">
              <a:defRPr/>
            </a:pPr>
            <a:r>
              <a:rPr lang="en-US" sz="2100" smtClean="0"/>
              <a:t>Individual-based models (agent-based)</a:t>
            </a:r>
          </a:p>
          <a:p>
            <a:pPr marL="782638" lvl="1" eaLnBrk="1" hangingPunct="1">
              <a:defRPr/>
            </a:pPr>
            <a:r>
              <a:rPr lang="en-US" sz="2100" smtClean="0"/>
              <a:t>many others</a:t>
            </a:r>
          </a:p>
          <a:p>
            <a:pPr marL="782638" lvl="1" eaLnBrk="1" hangingPunct="1">
              <a:defRPr/>
            </a:pPr>
            <a:endParaRPr lang="en-US" sz="2100" smtClean="0"/>
          </a:p>
          <a:p>
            <a:pPr eaLnBrk="1" hangingPunct="1">
              <a:defRPr/>
            </a:pPr>
            <a:r>
              <a:rPr lang="en-US" sz="2500" smtClean="0"/>
              <a:t>Implemented in many frameworks</a:t>
            </a:r>
          </a:p>
          <a:p>
            <a:pPr marL="782638" lvl="1" eaLnBrk="1" hangingPunct="1">
              <a:defRPr/>
            </a:pPr>
            <a:r>
              <a:rPr lang="en-US" sz="2100" smtClean="0"/>
              <a:t>implementations are black-boxes</a:t>
            </a:r>
          </a:p>
          <a:p>
            <a:pPr marL="782638" lvl="1" eaLnBrk="1" hangingPunct="1">
              <a:defRPr/>
            </a:pPr>
            <a:r>
              <a:rPr lang="en-US" sz="2100" smtClean="0"/>
              <a:t>learning curves can be steep</a:t>
            </a:r>
          </a:p>
          <a:p>
            <a:pPr marL="782638" lvl="1" eaLnBrk="1" hangingPunct="1">
              <a:defRPr/>
            </a:pPr>
            <a:r>
              <a:rPr lang="en-US" sz="2100" smtClean="0"/>
              <a:t>difficult to couple models</a:t>
            </a:r>
          </a:p>
        </p:txBody>
      </p:sp>
    </p:spTree>
    <p:extLst>
      <p:ext uri="{BB962C8B-B14F-4D97-AF65-F5344CB8AC3E}">
        <p14:creationId xmlns:p14="http://schemas.microsoft.com/office/powerpoint/2010/main" val="36475958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/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r>
              <a:rPr lang="en-US" smtClean="0">
                <a:latin typeface="Verdana Bold" charset="0"/>
                <a:cs typeface="Verdana Bold" charset="0"/>
                <a:sym typeface="Verdana Bold" charset="0"/>
              </a:rPr>
              <a:t>Workflow archiving and sharing</a:t>
            </a: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37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Archiving isn</a:t>
            </a:r>
            <a:r>
              <a:rPr lang="ja-JP" altLang="en-US" smtClean="0">
                <a:latin typeface="Arial"/>
              </a:rPr>
              <a:t>’</a:t>
            </a:r>
            <a:r>
              <a:rPr lang="en-US" smtClean="0"/>
              <a:t>t just for data...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mtClean="0"/>
              <a:t>Kepler can archive and version:</a:t>
            </a:r>
          </a:p>
          <a:p>
            <a:pPr eaLnBrk="1" hangingPunct="1">
              <a:defRPr/>
            </a:pPr>
            <a:endParaRPr lang="en-US" smtClean="0"/>
          </a:p>
          <a:p>
            <a:pPr marL="782638" lvl="1" eaLnBrk="1" hangingPunct="1">
              <a:defRPr/>
            </a:pPr>
            <a:r>
              <a:rPr lang="en-US" u="sng" smtClean="0"/>
              <a:t>Analysis code and workflows</a:t>
            </a:r>
          </a:p>
          <a:p>
            <a:pPr marL="782638" lvl="1" eaLnBrk="1" hangingPunct="1">
              <a:defRPr/>
            </a:pPr>
            <a:endParaRPr lang="en-US" smtClean="0"/>
          </a:p>
          <a:p>
            <a:pPr marL="782638" lvl="1" eaLnBrk="1" hangingPunct="1">
              <a:defRPr/>
            </a:pPr>
            <a:r>
              <a:rPr lang="en-US" u="sng" smtClean="0"/>
              <a:t>Results and derived data</a:t>
            </a:r>
          </a:p>
          <a:p>
            <a:pPr marL="1182688" lvl="2" eaLnBrk="1" hangingPunct="1">
              <a:defRPr/>
            </a:pPr>
            <a:r>
              <a:rPr lang="en-US" smtClean="0"/>
              <a:t>e.g., data tables, graphs, maps</a:t>
            </a:r>
          </a:p>
          <a:p>
            <a:pPr marL="1182688" lvl="2" eaLnBrk="1" hangingPunct="1">
              <a:defRPr/>
            </a:pPr>
            <a:endParaRPr lang="en-US" smtClean="0"/>
          </a:p>
          <a:p>
            <a:pPr marL="782638" lvl="1" eaLnBrk="1" hangingPunct="1">
              <a:defRPr/>
            </a:pPr>
            <a:r>
              <a:rPr lang="en-US" u="sng" smtClean="0"/>
              <a:t>Derived data lineage</a:t>
            </a:r>
          </a:p>
          <a:p>
            <a:pPr marL="1182688" lvl="2" eaLnBrk="1" hangingPunct="1">
              <a:defRPr/>
            </a:pPr>
            <a:r>
              <a:rPr lang="en-US" smtClean="0"/>
              <a:t>What data were used as inputs</a:t>
            </a:r>
          </a:p>
          <a:p>
            <a:pPr marL="1182688" lvl="2" eaLnBrk="1" hangingPunct="1">
              <a:defRPr/>
            </a:pPr>
            <a:r>
              <a:rPr lang="en-US" smtClean="0"/>
              <a:t>What processes were used to generate the derived products</a:t>
            </a:r>
          </a:p>
        </p:txBody>
      </p:sp>
    </p:spTree>
    <p:extLst>
      <p:ext uri="{BB962C8B-B14F-4D97-AF65-F5344CB8AC3E}">
        <p14:creationId xmlns:p14="http://schemas.microsoft.com/office/powerpoint/2010/main" val="24991443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Run Management &amp; Sharing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3100" y="609600"/>
            <a:ext cx="10083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33799" name="Group 7"/>
          <p:cNvGrpSpPr>
            <a:grpSpLocks/>
          </p:cNvGrpSpPr>
          <p:nvPr/>
        </p:nvGrpSpPr>
        <p:grpSpPr bwMode="auto">
          <a:xfrm rot="5400000">
            <a:off x="4644232" y="3069431"/>
            <a:ext cx="152400" cy="573087"/>
            <a:chOff x="0" y="0"/>
            <a:chExt cx="96" cy="360"/>
          </a:xfrm>
        </p:grpSpPr>
        <p:sp>
          <p:nvSpPr>
            <p:cNvPr id="33802" name="Oval 4"/>
            <p:cNvSpPr>
              <a:spLocks/>
            </p:cNvSpPr>
            <p:nvPr/>
          </p:nvSpPr>
          <p:spPr bwMode="auto">
            <a:xfrm>
              <a:off x="0" y="0"/>
              <a:ext cx="96" cy="98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803" name="Oval 5"/>
            <p:cNvSpPr>
              <a:spLocks/>
            </p:cNvSpPr>
            <p:nvPr/>
          </p:nvSpPr>
          <p:spPr bwMode="auto">
            <a:xfrm>
              <a:off x="0" y="130"/>
              <a:ext cx="95" cy="99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" name="Oval 6"/>
            <p:cNvSpPr>
              <a:spLocks/>
            </p:cNvSpPr>
            <p:nvPr/>
          </p:nvSpPr>
          <p:spPr bwMode="auto">
            <a:xfrm>
              <a:off x="0" y="261"/>
              <a:ext cx="95" cy="99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3797" name="Line 8"/>
          <p:cNvSpPr>
            <a:spLocks noChangeShapeType="1"/>
          </p:cNvSpPr>
          <p:nvPr/>
        </p:nvSpPr>
        <p:spPr bwMode="auto">
          <a:xfrm rot="10800000" flipH="1">
            <a:off x="5461000" y="1227138"/>
            <a:ext cx="587375" cy="17621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798" name="Rectangle 9"/>
          <p:cNvSpPr>
            <a:spLocks/>
          </p:cNvSpPr>
          <p:nvPr/>
        </p:nvSpPr>
        <p:spPr bwMode="auto">
          <a:xfrm>
            <a:off x="4610100" y="774700"/>
            <a:ext cx="4394200" cy="812800"/>
          </a:xfrm>
          <a:prstGeom prst="rect">
            <a:avLst/>
          </a:prstGeom>
          <a:solidFill>
            <a:srgbClr val="FFFFFF"/>
          </a:solidFill>
          <a:ln w="25400">
            <a:solidFill>
              <a:srgbClr val="B3B3B3"/>
            </a:solidFill>
            <a:miter lim="800000"/>
            <a:headEnd/>
            <a:tailEnd/>
          </a:ln>
        </p:spPr>
        <p:txBody>
          <a:bodyPr lIns="0" tIns="0" rIns="40639" bIns="0"/>
          <a:lstStyle/>
          <a:p>
            <a:pPr marL="293688" indent="-254000">
              <a:buSzPct val="125000"/>
              <a:buFont typeface="Verdana" charset="0"/>
              <a:buChar char="•"/>
            </a:pPr>
            <a:r>
              <a:rPr lang="en-US" sz="2200" u="sng">
                <a:solidFill>
                  <a:schemeClr val="tx1"/>
                </a:solidFill>
                <a:latin typeface="Verdana Bold" charset="0"/>
                <a:ea typeface="ＭＳ Ｐゴシック" charset="0"/>
                <a:sym typeface="Verdana Bold" charset="0"/>
              </a:rPr>
              <a:t>Provenance subsystem monitors data tokens</a:t>
            </a:r>
          </a:p>
        </p:txBody>
      </p:sp>
      <p:grpSp>
        <p:nvGrpSpPr>
          <p:cNvPr id="33804" name="Group 12"/>
          <p:cNvGrpSpPr>
            <a:grpSpLocks/>
          </p:cNvGrpSpPr>
          <p:nvPr/>
        </p:nvGrpSpPr>
        <p:grpSpPr bwMode="auto">
          <a:xfrm>
            <a:off x="660400" y="3781425"/>
            <a:ext cx="8432800" cy="3063875"/>
            <a:chOff x="0" y="0"/>
            <a:chExt cx="5312" cy="1929"/>
          </a:xfrm>
        </p:grpSpPr>
        <p:pic>
          <p:nvPicPr>
            <p:cNvPr id="33800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12" cy="1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3801" name="Oval 11"/>
            <p:cNvSpPr>
              <a:spLocks/>
            </p:cNvSpPr>
            <p:nvPr/>
          </p:nvSpPr>
          <p:spPr bwMode="auto">
            <a:xfrm>
              <a:off x="1848" y="1105"/>
              <a:ext cx="1384" cy="18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724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Scheduling remote execution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927100"/>
            <a:ext cx="9359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6967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Viewing remote runs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mtClean="0"/>
              <a:t> 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7800"/>
            <a:ext cx="9144000" cy="796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7377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/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r>
              <a:rPr lang="en-US" smtClean="0">
                <a:latin typeface="Verdana Bold" charset="0"/>
                <a:cs typeface="Verdana Bold" charset="0"/>
                <a:sym typeface="Verdana Bold" charset="0"/>
              </a:rPr>
              <a:t>Grid Computing</a:t>
            </a: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90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3055938"/>
            <a:ext cx="50927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800" smtClean="0"/>
              <a:t>Support for several grid technologies</a:t>
            </a:r>
          </a:p>
          <a:p>
            <a:pPr marL="782638" lvl="1" eaLnBrk="1" hangingPunct="1">
              <a:defRPr/>
            </a:pPr>
            <a:r>
              <a:rPr lang="en-US" sz="2400" smtClean="0"/>
              <a:t>Ad-hoc Kepler networks (Master-Slave)</a:t>
            </a:r>
          </a:p>
          <a:p>
            <a:pPr marL="782638" lvl="1" eaLnBrk="1" hangingPunct="1">
              <a:defRPr/>
            </a:pPr>
            <a:r>
              <a:rPr lang="en-US" sz="2400" smtClean="0"/>
              <a:t>Globus grid jobs</a:t>
            </a:r>
          </a:p>
          <a:p>
            <a:pPr marL="782638" lvl="1" eaLnBrk="1" hangingPunct="1">
              <a:defRPr/>
            </a:pPr>
            <a:r>
              <a:rPr lang="en-US" sz="2400" smtClean="0"/>
              <a:t>Hadoop Map-Reduce</a:t>
            </a:r>
          </a:p>
          <a:p>
            <a:pPr marL="782638" lvl="1" eaLnBrk="1" hangingPunct="1">
              <a:defRPr/>
            </a:pPr>
            <a:r>
              <a:rPr lang="en-US" sz="2400" smtClean="0"/>
              <a:t>SSH plumbed-HPC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Grid computing</a:t>
            </a:r>
          </a:p>
        </p:txBody>
      </p:sp>
    </p:spTree>
    <p:extLst>
      <p:ext uri="{BB962C8B-B14F-4D97-AF65-F5344CB8AC3E}">
        <p14:creationId xmlns:p14="http://schemas.microsoft.com/office/powerpoint/2010/main" val="29557800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 dirty="0" smtClean="0"/>
              <a:t>Sensor sites: </a:t>
            </a:r>
            <a:r>
              <a:rPr lang="en-US" dirty="0"/>
              <a:t>topology and monitoring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32080"/>
          <a:lstStyle/>
          <a:p>
            <a:endParaRPr 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9" b="19073"/>
          <a:stretch>
            <a:fillRect/>
          </a:stretch>
        </p:blipFill>
        <p:spPr bwMode="auto">
          <a:xfrm>
            <a:off x="2349500" y="1016000"/>
            <a:ext cx="62230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2908300"/>
            <a:ext cx="7577137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6762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/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r>
              <a:rPr lang="en-US" smtClean="0">
                <a:latin typeface="Verdana Bold" charset="0"/>
                <a:cs typeface="Verdana Bold" charset="0"/>
                <a:sym typeface="Verdana Bold" charset="0"/>
              </a:rPr>
              <a:t>Open Source Community</a:t>
            </a: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109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dirty="0" smtClean="0"/>
              <a:t>Open Kepler Collaboration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850900"/>
            <a:ext cx="3670300" cy="6007100"/>
          </a:xfrm>
        </p:spPr>
        <p:txBody>
          <a:bodyPr rIns="132080"/>
          <a:lstStyle/>
          <a:p>
            <a:pPr eaLnBrk="1" hangingPunct="1">
              <a:defRPr/>
            </a:pPr>
            <a:endParaRPr lang="en-US" sz="2400" dirty="0" smtClean="0">
              <a:hlinkClick r:id="rId2"/>
            </a:endParaRPr>
          </a:p>
          <a:p>
            <a:pPr eaLnBrk="1" hangingPunct="1">
              <a:defRPr/>
            </a:pPr>
            <a:r>
              <a:rPr lang="en-US" sz="2400" u="sng" dirty="0" smtClean="0">
                <a:hlinkClick r:id="rId2"/>
              </a:rPr>
              <a:t>http://</a:t>
            </a:r>
            <a:r>
              <a:rPr lang="en-US" sz="2400" u="sng" dirty="0" err="1" smtClean="0">
                <a:hlinkClick r:id="rId2"/>
              </a:rPr>
              <a:t>kepler-project.org</a:t>
            </a:r>
            <a:endParaRPr lang="en-US" sz="2400" dirty="0" smtClean="0"/>
          </a:p>
          <a:p>
            <a:pPr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Open-source</a:t>
            </a:r>
          </a:p>
          <a:p>
            <a:pPr marL="782638" lvl="1" eaLnBrk="1" hangingPunct="1">
              <a:defRPr/>
            </a:pPr>
            <a:r>
              <a:rPr lang="en-US" sz="2400" dirty="0" smtClean="0"/>
              <a:t>BSD License </a:t>
            </a:r>
          </a:p>
          <a:p>
            <a:pPr marL="1182688" lvl="2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sz="2400" dirty="0" smtClean="0"/>
              <a:t>Collaborators</a:t>
            </a:r>
          </a:p>
          <a:p>
            <a:pPr marL="782638" lvl="1" eaLnBrk="1" hangingPunct="1">
              <a:defRPr/>
            </a:pPr>
            <a:r>
              <a:rPr lang="en-US" sz="2400" dirty="0" smtClean="0"/>
              <a:t>UCSB, UCD, UCSD, UCB, Gonzaga, many others</a:t>
            </a:r>
          </a:p>
        </p:txBody>
      </p:sp>
      <p:pic>
        <p:nvPicPr>
          <p:cNvPr id="3993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4292600"/>
            <a:ext cx="24511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39940" name="Group 6"/>
          <p:cNvGrpSpPr>
            <a:grpSpLocks/>
          </p:cNvGrpSpPr>
          <p:nvPr/>
        </p:nvGrpSpPr>
        <p:grpSpPr bwMode="auto">
          <a:xfrm>
            <a:off x="5981700" y="2406650"/>
            <a:ext cx="1066800" cy="603250"/>
            <a:chOff x="0" y="0"/>
            <a:chExt cx="672" cy="380"/>
          </a:xfrm>
        </p:grpSpPr>
        <p:sp>
          <p:nvSpPr>
            <p:cNvPr id="39953" name="Rectangle 4"/>
            <p:cNvSpPr>
              <a:spLocks/>
            </p:cNvSpPr>
            <p:nvPr/>
          </p:nvSpPr>
          <p:spPr bwMode="auto">
            <a:xfrm>
              <a:off x="0" y="0"/>
              <a:ext cx="672" cy="38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9954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39941" name="Picture 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2105025"/>
            <a:ext cx="7540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9942" name="Rectangle 8"/>
          <p:cNvSpPr>
            <a:spLocks/>
          </p:cNvSpPr>
          <p:nvPr/>
        </p:nvSpPr>
        <p:spPr bwMode="auto">
          <a:xfrm>
            <a:off x="7512050" y="2911475"/>
            <a:ext cx="14493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>
                <a:solidFill>
                  <a:schemeClr val="tx1"/>
                </a:solidFill>
                <a:ea typeface="ＭＳ Ｐゴシック" charset="0"/>
              </a:rPr>
              <a:t>Ptolemy II</a:t>
            </a:r>
          </a:p>
        </p:txBody>
      </p:sp>
      <p:pic>
        <p:nvPicPr>
          <p:cNvPr id="39943" name="Picture 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5867400"/>
            <a:ext cx="6858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9944" name="Picture 10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7" t="19820" r="6476" b="68027"/>
          <a:stretch>
            <a:fillRect/>
          </a:stretch>
        </p:blipFill>
        <p:spPr bwMode="auto">
          <a:xfrm>
            <a:off x="7861300" y="58674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9945" name="Picture 11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44"/>
          <a:stretch>
            <a:fillRect/>
          </a:stretch>
        </p:blipFill>
        <p:spPr bwMode="auto">
          <a:xfrm>
            <a:off x="6810375" y="5875338"/>
            <a:ext cx="762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9946" name="Picture 12">
            <a:hlinkClick r:id="rId9"/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8"/>
          <a:stretch>
            <a:fillRect/>
          </a:stretch>
        </p:blipFill>
        <p:spPr bwMode="auto">
          <a:xfrm>
            <a:off x="4508500" y="5959475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9947" name="Picture 1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"/>
          <a:stretch>
            <a:fillRect/>
          </a:stretch>
        </p:blipFill>
        <p:spPr bwMode="auto">
          <a:xfrm>
            <a:off x="3929063" y="2263775"/>
            <a:ext cx="191293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9948" name="Picture 1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4125913"/>
            <a:ext cx="798512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9949" name="Picture 15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5" y="1344613"/>
            <a:ext cx="14620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0" name="Picture 1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88" y="1436688"/>
            <a:ext cx="14620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1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1346200"/>
            <a:ext cx="992188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9952" name="Picture 18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768350"/>
            <a:ext cx="1003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9252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153400" cy="4838700"/>
          </a:xfrm>
        </p:spPr>
        <p:txBody>
          <a:bodyPr>
            <a:noAutofit/>
          </a:bodyPr>
          <a:lstStyle/>
          <a:p>
            <a:r>
              <a:rPr lang="en-US" dirty="0" smtClean="0"/>
              <a:t>Workflow as </a:t>
            </a:r>
            <a:r>
              <a:rPr lang="en-US" b="1" i="1" dirty="0" smtClean="0"/>
              <a:t>instance</a:t>
            </a:r>
          </a:p>
          <a:p>
            <a:pPr lvl="1"/>
            <a:r>
              <a:rPr lang="en-US" dirty="0" smtClean="0"/>
              <a:t>The workflow </a:t>
            </a:r>
            <a:r>
              <a:rPr lang="en-US" i="1" u="sng" dirty="0" smtClean="0"/>
              <a:t>is</a:t>
            </a:r>
            <a:r>
              <a:rPr lang="en-US" dirty="0" smtClean="0"/>
              <a:t> the process!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Two major approaches</a:t>
            </a:r>
          </a:p>
          <a:p>
            <a:pPr lvl="1"/>
            <a:r>
              <a:rPr lang="en-US" dirty="0" smtClean="0"/>
              <a:t>Scripted workflows</a:t>
            </a:r>
          </a:p>
          <a:p>
            <a:pPr lvl="2"/>
            <a:r>
              <a:rPr lang="en-US" dirty="0" smtClean="0"/>
              <a:t>in R, or Python, or bash, or ...</a:t>
            </a:r>
          </a:p>
          <a:p>
            <a:pPr lvl="1"/>
            <a:r>
              <a:rPr lang="en-US" dirty="0" smtClean="0"/>
              <a:t>Dedicated workflow engines</a:t>
            </a:r>
          </a:p>
          <a:p>
            <a:pPr lvl="2"/>
            <a:r>
              <a:rPr lang="en-US" dirty="0" err="1" smtClean="0"/>
              <a:t>Kepler</a:t>
            </a:r>
            <a:r>
              <a:rPr lang="en-US" dirty="0" smtClean="0"/>
              <a:t> and others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24000" y="5105400"/>
            <a:ext cx="7188715" cy="722531"/>
            <a:chOff x="1447800" y="4114800"/>
            <a:chExt cx="7188715" cy="722531"/>
          </a:xfrm>
        </p:grpSpPr>
        <p:sp>
          <p:nvSpPr>
            <p:cNvPr id="4" name="Oval 3"/>
            <p:cNvSpPr/>
            <p:nvPr/>
          </p:nvSpPr>
          <p:spPr>
            <a:xfrm>
              <a:off x="1447800" y="4114800"/>
              <a:ext cx="2948306" cy="5670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4572000" y="4419600"/>
              <a:ext cx="19812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629400" y="4191000"/>
              <a:ext cx="20071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Let’s focus on this for a while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9354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Community Contribution: </a:t>
            </a:r>
            <a:br>
              <a:rPr lang="en-US" smtClean="0"/>
            </a:br>
            <a:r>
              <a:rPr lang="en-US" smtClean="0"/>
              <a:t>Kepler/WEKA </a:t>
            </a:r>
          </a:p>
        </p:txBody>
      </p:sp>
      <p:pic>
        <p:nvPicPr>
          <p:cNvPr id="4096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" b="7953"/>
          <a:stretch>
            <a:fillRect/>
          </a:stretch>
        </p:blipFill>
        <p:spPr bwMode="auto">
          <a:xfrm>
            <a:off x="1016000" y="1268413"/>
            <a:ext cx="8094663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/>
          </p:cNvSpPr>
          <p:nvPr/>
        </p:nvSpPr>
        <p:spPr bwMode="auto">
          <a:xfrm>
            <a:off x="6057900" y="6451600"/>
            <a:ext cx="55499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2000">
                <a:solidFill>
                  <a:srgbClr val="572314"/>
                </a:solidFill>
                <a:latin typeface="Gill Sans MT Bold" charset="0"/>
                <a:ea typeface="ＭＳ Ｐゴシック" charset="0"/>
                <a:sym typeface="Gill Sans MT Bold" charset="0"/>
              </a:rPr>
              <a:t>from Peter Reutemann</a:t>
            </a:r>
          </a:p>
        </p:txBody>
      </p:sp>
    </p:spTree>
    <p:extLst>
      <p:ext uri="{BB962C8B-B14F-4D97-AF65-F5344CB8AC3E}">
        <p14:creationId xmlns:p14="http://schemas.microsoft.com/office/powerpoint/2010/main" val="40909949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Community Contribution:</a:t>
            </a:r>
            <a:br>
              <a:rPr lang="en-US" smtClean="0"/>
            </a:br>
            <a:r>
              <a:rPr lang="en-US" smtClean="0"/>
              <a:t>Science Pipes</a:t>
            </a:r>
          </a:p>
        </p:txBody>
      </p:sp>
      <p:pic>
        <p:nvPicPr>
          <p:cNvPr id="4198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990600"/>
            <a:ext cx="7221537" cy="558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/>
          </p:cNvSpPr>
          <p:nvPr/>
        </p:nvSpPr>
        <p:spPr bwMode="auto">
          <a:xfrm>
            <a:off x="3708400" y="6464300"/>
            <a:ext cx="55499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2000">
                <a:solidFill>
                  <a:srgbClr val="572314"/>
                </a:solidFill>
                <a:latin typeface="Gill Sans MT Bold" charset="0"/>
                <a:ea typeface="ＭＳ Ｐゴシック" charset="0"/>
                <a:sym typeface="Gill Sans MT Bold" charset="0"/>
              </a:rPr>
              <a:t>from Paul Allen, Cornell Lab of Ornithology</a:t>
            </a:r>
          </a:p>
        </p:txBody>
      </p:sp>
    </p:spTree>
    <p:extLst>
      <p:ext uri="{BB962C8B-B14F-4D97-AF65-F5344CB8AC3E}">
        <p14:creationId xmlns:p14="http://schemas.microsoft.com/office/powerpoint/2010/main" val="7756887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400" smtClean="0">
                <a:latin typeface="Verdana Bold" charset="0"/>
                <a:cs typeface="Verdana Bold" charset="0"/>
                <a:sym typeface="Verdana Bold" charset="0"/>
              </a:rPr>
              <a:t>Mix analytical systems</a:t>
            </a:r>
            <a:endParaRPr lang="en-US" sz="240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782638" lvl="1" eaLnBrk="1" hangingPunct="1">
              <a:defRPr/>
            </a:pPr>
            <a:r>
              <a:rPr lang="en-US" sz="2000" smtClean="0"/>
              <a:t>Matlab, R, C code, FORTRAN, other executables, ...</a:t>
            </a:r>
          </a:p>
          <a:p>
            <a:pPr eaLnBrk="1" hangingPunct="1">
              <a:defRPr/>
            </a:pPr>
            <a:r>
              <a:rPr lang="en-US" sz="2400" smtClean="0">
                <a:latin typeface="Verdana Bold" charset="0"/>
                <a:cs typeface="Verdana Bold" charset="0"/>
                <a:sym typeface="Verdana Bold" charset="0"/>
              </a:rPr>
              <a:t>Understand models</a:t>
            </a:r>
            <a:endParaRPr lang="en-US" sz="240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782638" lvl="1" eaLnBrk="1" hangingPunct="1">
              <a:defRPr/>
            </a:pPr>
            <a:r>
              <a:rPr lang="en-US" sz="2000" smtClean="0"/>
              <a:t>visually depict how the analysis works</a:t>
            </a:r>
          </a:p>
          <a:p>
            <a:pPr eaLnBrk="1" hangingPunct="1">
              <a:defRPr/>
            </a:pPr>
            <a:r>
              <a:rPr lang="en-US" sz="2400" smtClean="0">
                <a:latin typeface="Verdana Bold" charset="0"/>
                <a:cs typeface="Verdana Bold" charset="0"/>
                <a:sym typeface="Verdana Bold" charset="0"/>
              </a:rPr>
              <a:t>Directly access data</a:t>
            </a:r>
            <a:endParaRPr lang="en-US" sz="240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eaLnBrk="1" hangingPunct="1">
              <a:defRPr/>
            </a:pPr>
            <a:r>
              <a:rPr lang="en-US" sz="2400" smtClean="0">
                <a:latin typeface="Verdana Bold" charset="0"/>
                <a:cs typeface="Verdana Bold" charset="0"/>
                <a:sym typeface="Verdana Bold" charset="0"/>
              </a:rPr>
              <a:t>Utilize Grid and Cloud computing</a:t>
            </a:r>
            <a:endParaRPr lang="en-US" sz="240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eaLnBrk="1" hangingPunct="1">
              <a:defRPr/>
            </a:pPr>
            <a:r>
              <a:rPr lang="en-US" sz="2400" smtClean="0">
                <a:latin typeface="Verdana Bold" charset="0"/>
                <a:cs typeface="Verdana Bold" charset="0"/>
                <a:sym typeface="Verdana Bold" charset="0"/>
              </a:rPr>
              <a:t>Share and version models</a:t>
            </a:r>
            <a:endParaRPr lang="en-US" sz="240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782638" lvl="1" eaLnBrk="1" hangingPunct="1">
              <a:defRPr/>
            </a:pPr>
            <a:r>
              <a:rPr lang="en-US" sz="2000" smtClean="0"/>
              <a:t>allow sharing of analytical procedures</a:t>
            </a:r>
          </a:p>
          <a:p>
            <a:pPr marL="782638" lvl="1" eaLnBrk="1" hangingPunct="1">
              <a:defRPr/>
            </a:pPr>
            <a:r>
              <a:rPr lang="en-US" sz="2000" smtClean="0"/>
              <a:t>document precise versions of data and models used</a:t>
            </a:r>
          </a:p>
          <a:p>
            <a:pPr eaLnBrk="1" hangingPunct="1">
              <a:defRPr/>
            </a:pPr>
            <a:r>
              <a:rPr lang="en-US" sz="2400" smtClean="0">
                <a:latin typeface="Verdana Bold" charset="0"/>
                <a:cs typeface="Verdana Bold" charset="0"/>
                <a:sym typeface="Verdana Bold" charset="0"/>
              </a:rPr>
              <a:t>Provide provenance information</a:t>
            </a:r>
            <a:endParaRPr lang="en-US" sz="240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782638" lvl="1" eaLnBrk="1" hangingPunct="1">
              <a:defRPr/>
            </a:pPr>
            <a:r>
              <a:rPr lang="en-US" sz="2000" smtClean="0"/>
              <a:t>provenance is critical to science</a:t>
            </a:r>
          </a:p>
          <a:p>
            <a:pPr marL="782638" lvl="1" eaLnBrk="1" hangingPunct="1">
              <a:defRPr/>
            </a:pPr>
            <a:r>
              <a:rPr lang="en-US" sz="2000" smtClean="0"/>
              <a:t>workflows are metadata about scientific process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Advantages of Scientific Workflows</a:t>
            </a:r>
          </a:p>
        </p:txBody>
      </p:sp>
    </p:spTree>
    <p:extLst>
      <p:ext uri="{BB962C8B-B14F-4D97-AF65-F5344CB8AC3E}">
        <p14:creationId xmlns:p14="http://schemas.microsoft.com/office/powerpoint/2010/main" val="33754158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marL="39688" indent="0" algn="ctr" eaLnBrk="1" hangingPunct="1">
              <a:buFont typeface="Verdana" charset="0"/>
              <a:buNone/>
              <a:defRPr/>
            </a:pPr>
            <a:endParaRPr lang="en-US" dirty="0" smtClean="0"/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r>
              <a:rPr lang="en-US" dirty="0" smtClean="0">
                <a:latin typeface="Verdana Bold" charset="0"/>
                <a:cs typeface="Verdana Bold" charset="0"/>
                <a:sym typeface="Verdana Bold" charset="0"/>
              </a:rPr>
              <a:t>Other Workflow Systems</a:t>
            </a:r>
            <a:endParaRPr lang="en-US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962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43490" y="1027664"/>
            <a:ext cx="719881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Taverna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Workbench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Taverna_Workben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977" y="2170664"/>
            <a:ext cx="6121524" cy="4192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88055" y="347378"/>
            <a:ext cx="3292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www.taverna.org.uk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" name="Picture 7" descr="logo-tavern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977" y="716710"/>
            <a:ext cx="730645" cy="6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46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43490" y="1027664"/>
            <a:ext cx="719881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VisTrails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4900" y="2170663"/>
            <a:ext cx="4821980" cy="3707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833110" y="347378"/>
            <a:ext cx="2836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www.vistrails.org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6" name="Picture 5" descr="logo-vistrai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318" y="716710"/>
            <a:ext cx="792213" cy="7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6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6-28 at 12.22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2600" cy="1043683"/>
          </a:xfrm>
          <a:prstGeom prst="rect">
            <a:avLst/>
          </a:prstGeom>
        </p:spPr>
      </p:pic>
      <p:pic>
        <p:nvPicPr>
          <p:cNvPr id="5" name="Picture 4" descr="pegasus_env_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715"/>
            <a:ext cx="9144000" cy="591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53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43490" y="1027664"/>
            <a:ext cx="719881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Triana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screenshot-tria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393950"/>
            <a:ext cx="5080000" cy="3086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3780" y="347378"/>
            <a:ext cx="334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www.trianacode.org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6" name="Picture 5" descr="logo-triana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966" y="770990"/>
            <a:ext cx="1544029" cy="3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93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-myexperiment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2082" r="-32082"/>
          <a:stretch>
            <a:fillRect/>
          </a:stretch>
        </p:blipFill>
        <p:spPr>
          <a:xfrm>
            <a:off x="457200" y="2105579"/>
            <a:ext cx="8246829" cy="4269821"/>
          </a:xfr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43490" y="1027664"/>
            <a:ext cx="719881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myexperiment.org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4996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marL="39688" indent="0" algn="ctr" eaLnBrk="1" hangingPunct="1">
              <a:buFont typeface="Verdana" charset="0"/>
              <a:buNone/>
              <a:defRPr/>
            </a:pPr>
            <a:endParaRPr lang="en-US" dirty="0" smtClean="0"/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r>
              <a:rPr lang="en-US" dirty="0" smtClean="0">
                <a:latin typeface="Verdana Bold" charset="0"/>
                <a:cs typeface="Verdana Bold" charset="0"/>
                <a:sym typeface="Verdana Bold" charset="0"/>
              </a:rPr>
              <a:t>A case study:</a:t>
            </a:r>
          </a:p>
          <a:p>
            <a:pPr marL="39688" indent="0" algn="ctr" eaLnBrk="1" hangingPunct="1">
              <a:buFont typeface="Verdana" charset="0"/>
              <a:buNone/>
              <a:defRPr/>
            </a:pPr>
            <a:r>
              <a:rPr lang="en-US" dirty="0" smtClean="0">
                <a:latin typeface="Verdana Bold" charset="0"/>
                <a:cs typeface="Verdana Bold" charset="0"/>
                <a:sym typeface="Verdana Bold" charset="0"/>
              </a:rPr>
              <a:t>Thresholds of Potential Concern (TPCs) from</a:t>
            </a:r>
          </a:p>
          <a:p>
            <a:pPr marL="39688" indent="0" algn="ctr" eaLnBrk="1" hangingPunct="1">
              <a:buFont typeface="Verdana" charset="0"/>
              <a:buNone/>
              <a:defRPr/>
            </a:pPr>
            <a:r>
              <a:rPr lang="en-US" dirty="0" smtClean="0">
                <a:latin typeface="Verdana Bold" charset="0"/>
                <a:ea typeface="ヒラギノ角ゴ ProN W6" charset="0"/>
                <a:cs typeface="Verdana Bold" charset="0"/>
                <a:sym typeface="Verdana Bold" charset="0"/>
              </a:rPr>
              <a:t>Kruger National Park</a:t>
            </a:r>
            <a:endParaRPr lang="en-US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  <a:p>
            <a:pPr marL="39688" indent="0" algn="ctr" eaLnBrk="1" hangingPunct="1">
              <a:buFont typeface="Verdana" charset="0"/>
              <a:buNone/>
              <a:defRPr/>
            </a:pPr>
            <a:endParaRPr lang="en-US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4124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body" idx="1"/>
          </p:nvPr>
        </p:nvSpPr>
        <p:spPr/>
        <p:txBody>
          <a:bodyPr rIns="39200"/>
          <a:lstStyle/>
          <a:p>
            <a:pPr marL="360363" indent="-322263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2500" dirty="0" smtClean="0"/>
              <a:t>Goals</a:t>
            </a:r>
          </a:p>
          <a:p>
            <a:pPr marL="760413" lvl="1" indent="-265113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endParaRPr lang="en-US" sz="2100" dirty="0" smtClean="0"/>
          </a:p>
          <a:p>
            <a:pPr marL="760413" lvl="1" indent="-265113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2100" dirty="0" smtClean="0"/>
              <a:t>Produce an open-source scientific workflow system</a:t>
            </a:r>
          </a:p>
          <a:p>
            <a:pPr marL="1181100" lvl="2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1900" u="sng" dirty="0" smtClean="0">
                <a:latin typeface="Verdana Bold" charset="0"/>
                <a:cs typeface="Verdana Bold" charset="0"/>
                <a:sym typeface="Verdana Bold" charset="0"/>
              </a:rPr>
              <a:t>design</a:t>
            </a:r>
            <a:r>
              <a:rPr lang="en-US" sz="1900" dirty="0" smtClean="0"/>
              <a:t>, </a:t>
            </a:r>
            <a:r>
              <a:rPr lang="en-US" sz="1900" u="sng" dirty="0" smtClean="0">
                <a:latin typeface="Verdana Bold" charset="0"/>
                <a:cs typeface="Verdana Bold" charset="0"/>
                <a:sym typeface="Verdana Bold" charset="0"/>
              </a:rPr>
              <a:t>share</a:t>
            </a:r>
            <a:r>
              <a:rPr lang="en-US" sz="1900" dirty="0" smtClean="0"/>
              <a:t>, and </a:t>
            </a:r>
            <a:r>
              <a:rPr lang="en-US" sz="1900" u="sng" dirty="0" smtClean="0">
                <a:latin typeface="Verdana Bold" charset="0"/>
                <a:cs typeface="Verdana Bold" charset="0"/>
                <a:sym typeface="Verdana Bold" charset="0"/>
              </a:rPr>
              <a:t>execute</a:t>
            </a:r>
            <a:r>
              <a:rPr lang="en-US" sz="1900" dirty="0" smtClean="0"/>
              <a:t> scientific workflows</a:t>
            </a:r>
          </a:p>
          <a:p>
            <a:pPr marL="760413" lvl="1" indent="-265113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endParaRPr lang="en-US" sz="2100" dirty="0" smtClean="0"/>
          </a:p>
          <a:p>
            <a:pPr marL="760413" lvl="1" indent="-265113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2100" dirty="0" smtClean="0"/>
              <a:t>Support scientists in a variety of disciplines</a:t>
            </a:r>
          </a:p>
          <a:p>
            <a:pPr marL="1181100" lvl="2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1900" dirty="0" smtClean="0"/>
              <a:t>e.g., biology, ecology, oceanography, astronomy</a:t>
            </a:r>
          </a:p>
          <a:p>
            <a:pPr marL="760413" lvl="1" indent="-265113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endParaRPr lang="en-US" sz="2100" dirty="0" smtClean="0"/>
          </a:p>
          <a:p>
            <a:pPr marL="760413" lvl="1" indent="-265113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2100" dirty="0" smtClean="0"/>
              <a:t>Important features</a:t>
            </a:r>
          </a:p>
          <a:p>
            <a:pPr marL="1181100" lvl="2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1900" dirty="0" smtClean="0"/>
              <a:t>access to scientific data</a:t>
            </a:r>
          </a:p>
          <a:p>
            <a:pPr marL="1181100" lvl="2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1900" dirty="0" smtClean="0"/>
              <a:t>works across analytical packages</a:t>
            </a:r>
          </a:p>
          <a:p>
            <a:pPr marL="1181100" lvl="2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1900" dirty="0" smtClean="0"/>
              <a:t>simplify distributed computing</a:t>
            </a:r>
          </a:p>
          <a:p>
            <a:pPr marL="1181100" lvl="2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1900" dirty="0" smtClean="0"/>
              <a:t>clear documentation</a:t>
            </a:r>
          </a:p>
          <a:p>
            <a:pPr marL="1181100" lvl="2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1900" dirty="0" smtClean="0"/>
              <a:t>effective user interface</a:t>
            </a:r>
          </a:p>
          <a:p>
            <a:pPr marL="1181100" lvl="2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1900" dirty="0" smtClean="0"/>
              <a:t>provenance tracking for results</a:t>
            </a:r>
          </a:p>
          <a:p>
            <a:pPr marL="1181100" lvl="2" eaLnBrk="1" hangingPunct="1">
              <a:spcBef>
                <a:spcPct val="0"/>
              </a:spcBef>
              <a:buClr>
                <a:srgbClr val="444D3D"/>
              </a:buClr>
              <a:buSzPct val="125000"/>
              <a:buFont typeface="Comic Sans MS" charset="0"/>
              <a:buChar char="•"/>
              <a:defRPr/>
            </a:pPr>
            <a:r>
              <a:rPr lang="en-US" sz="1900" dirty="0" smtClean="0"/>
              <a:t>model archiving and sharing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00" y="190500"/>
            <a:ext cx="19939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3857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Kruger National Park</a:t>
            </a:r>
            <a:endParaRPr lang="en-US" dirty="0"/>
          </a:p>
        </p:txBody>
      </p:sp>
      <p:pic>
        <p:nvPicPr>
          <p:cNvPr id="4" name="Content Placeholder 3" descr="kruger-map-small.png"/>
          <p:cNvPicPr>
            <a:picLocks noGrp="1" noChangeAspect="1"/>
          </p:cNvPicPr>
          <p:nvPr>
            <p:ph idx="1"/>
          </p:nvPr>
        </p:nvPicPr>
        <p:blipFill>
          <a:blip r:embed="rId2"/>
          <a:srcRect t="11587" b="11587"/>
          <a:stretch>
            <a:fillRect/>
          </a:stretch>
        </p:blipFill>
        <p:spPr>
          <a:xfrm>
            <a:off x="2971800" y="4336474"/>
            <a:ext cx="3124200" cy="210173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2209800" y="1295400"/>
            <a:ext cx="6477000" cy="3886200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Flagship of the South African National Parks system</a:t>
            </a:r>
          </a:p>
          <a:p>
            <a:r>
              <a:rPr lang="en-US" sz="2800" dirty="0" smtClean="0"/>
              <a:t>Established in 1898</a:t>
            </a:r>
          </a:p>
          <a:p>
            <a:r>
              <a:rPr lang="en-US" sz="2800" dirty="0" smtClean="0"/>
              <a:t>Diverse ecosystems across nearly 2 million hectares</a:t>
            </a:r>
            <a:endParaRPr lang="en-US" sz="2800" dirty="0"/>
          </a:p>
        </p:txBody>
      </p:sp>
      <p:pic>
        <p:nvPicPr>
          <p:cNvPr id="6" name="Picture 5" descr="sanparks-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1443880" cy="1598581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5645150" y="4508500"/>
            <a:ext cx="69850" cy="635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914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KNP Scientific Services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 and conduct conservation research</a:t>
            </a:r>
          </a:p>
          <a:p>
            <a:r>
              <a:rPr lang="en-US" dirty="0" smtClean="0"/>
              <a:t>Identify and avert biodiversity threats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Provide scientific inputs to management</a:t>
            </a:r>
          </a:p>
          <a:p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012449" y="3273784"/>
            <a:ext cx="7200219" cy="1340550"/>
          </a:xfrm>
          <a:prstGeom prst="rect">
            <a:avLst/>
          </a:prstGeom>
        </p:spPr>
        <p:txBody>
          <a:bodyPr vert="horz" lIns="91440" tIns="45720" rIns="91440" bIns="45720" numCol="2" spcCol="0" rtlCol="0">
            <a:normAutofit fontScale="92500"/>
          </a:bodyPr>
          <a:lstStyle/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overabundance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invasives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pollutants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lang="en-US" sz="2200" dirty="0" smtClean="0">
                <a:solidFill>
                  <a:schemeClr val="tx2"/>
                </a:solidFill>
                <a:latin typeface="+mn-lt"/>
              </a:rPr>
              <a:t>development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resource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exploitation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r>
              <a:rPr lang="en-US" sz="2200" baseline="0" dirty="0" smtClean="0">
                <a:solidFill>
                  <a:schemeClr val="tx2"/>
                </a:solidFill>
                <a:latin typeface="+mn-lt"/>
              </a:rPr>
              <a:t>climate change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255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Thresholds of Potential Concern (</a:t>
            </a:r>
            <a:r>
              <a:rPr lang="en-US" dirty="0" err="1" smtClean="0"/>
              <a:t>TPCs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Upper/lower limits to environmental indicators</a:t>
            </a:r>
          </a:p>
          <a:p>
            <a:r>
              <a:rPr lang="en-US" sz="2400" dirty="0" smtClean="0"/>
              <a:t>Based on long-term monitoring data quantifying variability in relevant factors</a:t>
            </a:r>
          </a:p>
          <a:p>
            <a:r>
              <a:rPr lang="en-US" sz="2400" dirty="0" smtClean="0"/>
              <a:t>Used to determine whether pre-defined conditions have been exceeded</a:t>
            </a:r>
          </a:p>
          <a:p>
            <a:r>
              <a:rPr lang="en-US" sz="2400" dirty="0" smtClean="0"/>
              <a:t>…so that management decisions can be made, and their empirical outcomes carefully documented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359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TPC examples...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Animal populations</a:t>
            </a:r>
          </a:p>
          <a:p>
            <a:pPr lvl="1"/>
            <a:r>
              <a:rPr lang="en-US" sz="2400" i="1" dirty="0" smtClean="0"/>
              <a:t>Acceptable densities and growth rates</a:t>
            </a:r>
          </a:p>
          <a:p>
            <a:r>
              <a:rPr lang="en-US" sz="2800" dirty="0" smtClean="0"/>
              <a:t>Landscape/ecosystem types</a:t>
            </a:r>
          </a:p>
          <a:p>
            <a:pPr lvl="1"/>
            <a:r>
              <a:rPr lang="en-US" sz="2400" i="1" dirty="0" smtClean="0"/>
              <a:t>Enough heterogeneity at various scales</a:t>
            </a:r>
          </a:p>
          <a:p>
            <a:r>
              <a:rPr lang="en-US" sz="2800" dirty="0" smtClean="0"/>
              <a:t>Fires</a:t>
            </a:r>
          </a:p>
          <a:p>
            <a:pPr lvl="1"/>
            <a:r>
              <a:rPr lang="en-US" sz="2400" i="1" dirty="0" smtClean="0"/>
              <a:t>Appropriate mix of size, intensity, location</a:t>
            </a:r>
          </a:p>
          <a:p>
            <a:r>
              <a:rPr lang="en-US" sz="2800" dirty="0" smtClean="0"/>
              <a:t>River flow </a:t>
            </a:r>
          </a:p>
          <a:p>
            <a:pPr lvl="1"/>
            <a:r>
              <a:rPr lang="en-US" sz="2400" i="1" dirty="0" smtClean="0"/>
              <a:t>Not too low; high with some frequency</a:t>
            </a:r>
          </a:p>
        </p:txBody>
      </p:sp>
    </p:spTree>
    <p:extLst>
      <p:ext uri="{BB962C8B-B14F-4D97-AF65-F5344CB8AC3E}">
        <p14:creationId xmlns:p14="http://schemas.microsoft.com/office/powerpoint/2010/main" val="19262125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TPC </a:t>
            </a:r>
            <a:r>
              <a:rPr lang="en-US" dirty="0" err="1" smtClean="0"/>
              <a:t>Exceedance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946400"/>
            <a:ext cx="6777317" cy="288622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 err="1" smtClean="0"/>
              <a:t>Exceedance</a:t>
            </a:r>
            <a:r>
              <a:rPr lang="en-US" sz="3200" b="1" dirty="0" smtClean="0"/>
              <a:t> of a TPC indicates an ecological condition within Kruger that is of serious concern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72067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TPC </a:t>
            </a:r>
            <a:r>
              <a:rPr lang="en-US" dirty="0" err="1" smtClean="0"/>
              <a:t>Exceedance</a:t>
            </a:r>
            <a:endParaRPr lang="en-US" dirty="0"/>
          </a:p>
        </p:txBody>
      </p:sp>
      <p:pic>
        <p:nvPicPr>
          <p:cNvPr id="4" name="Content Placeholder 3" descr="TPC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2564" r="-2256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408466" y="6130056"/>
            <a:ext cx="6021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http://www.sanparks.org/parks/kruger/conservation/scientific/mission/TPC.jpg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2244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Practical Challenges of Implementing </a:t>
            </a:r>
            <a:r>
              <a:rPr lang="en-US" dirty="0" err="1" smtClean="0"/>
              <a:t>TPCs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Acquiring the necessary data</a:t>
            </a:r>
          </a:p>
          <a:p>
            <a:r>
              <a:rPr lang="en-US" sz="2800" dirty="0" smtClean="0"/>
              <a:t>Interpreting and preprocessing the data</a:t>
            </a:r>
          </a:p>
          <a:p>
            <a:r>
              <a:rPr lang="en-US" sz="2800" dirty="0" smtClean="0"/>
              <a:t>Faithfully implementing the TPC “rules”</a:t>
            </a:r>
          </a:p>
          <a:p>
            <a:r>
              <a:rPr lang="en-US" sz="2800" dirty="0" smtClean="0"/>
              <a:t>Getting answers quickly and reliably</a:t>
            </a:r>
          </a:p>
          <a:p>
            <a:r>
              <a:rPr lang="en-US" sz="2800" dirty="0" smtClean="0"/>
              <a:t>Translating results into recommendations</a:t>
            </a:r>
          </a:p>
          <a:p>
            <a:r>
              <a:rPr lang="en-US" sz="2800" dirty="0" smtClean="0"/>
              <a:t>Ensuring transparency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513698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Bovine Tuberculosis (BTB)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382000" cy="4648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i="1" dirty="0" smtClean="0"/>
              <a:t>                               Mycobacterium </a:t>
            </a:r>
            <a:r>
              <a:rPr lang="en-US" sz="2800" i="1" dirty="0" err="1" smtClean="0"/>
              <a:t>bovis</a:t>
            </a:r>
            <a:endParaRPr lang="en-US" sz="2800" i="1" dirty="0" smtClean="0"/>
          </a:p>
          <a:p>
            <a:pPr>
              <a:buNone/>
            </a:pPr>
            <a:endParaRPr lang="en-US" sz="2800" i="1" dirty="0" smtClean="0"/>
          </a:p>
          <a:p>
            <a:pPr lvl="1"/>
            <a:r>
              <a:rPr lang="en-US" sz="2400" dirty="0" smtClean="0"/>
              <a:t>Invasive organism within African ecosystems</a:t>
            </a:r>
          </a:p>
          <a:p>
            <a:pPr lvl="1"/>
            <a:r>
              <a:rPr lang="en-US" sz="2400" dirty="0" smtClean="0"/>
              <a:t>In KNP since early 1960s, likely originating from infected domestic cattle</a:t>
            </a:r>
          </a:p>
          <a:p>
            <a:pPr lvl="1"/>
            <a:r>
              <a:rPr lang="en-US" sz="2400" dirty="0" smtClean="0"/>
              <a:t>Detected in ten wildlife species</a:t>
            </a:r>
          </a:p>
          <a:p>
            <a:pPr lvl="2"/>
            <a:r>
              <a:rPr lang="en-US" sz="2000" dirty="0" smtClean="0"/>
              <a:t>buffalo, lion, leopard, cheetah, hyena, kudu, baboon, warthog, honey badger, genet</a:t>
            </a:r>
          </a:p>
          <a:p>
            <a:pPr lvl="1"/>
            <a:r>
              <a:rPr lang="en-US" sz="2400" dirty="0" smtClean="0"/>
              <a:t>Buffalo are the primary host</a:t>
            </a:r>
            <a:endParaRPr lang="en-US" sz="2400" dirty="0"/>
          </a:p>
        </p:txBody>
      </p:sp>
      <p:pic>
        <p:nvPicPr>
          <p:cNvPr id="5" name="Picture 4" descr="bt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15" y="2272852"/>
            <a:ext cx="1665694" cy="8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029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Bovine Tuberculosis (BTB)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305800" cy="5105400"/>
          </a:xfrm>
        </p:spPr>
        <p:txBody>
          <a:bodyPr>
            <a:normAutofit/>
          </a:bodyPr>
          <a:lstStyle/>
          <a:p>
            <a:r>
              <a:rPr lang="en-US" u="sng" dirty="0" smtClean="0"/>
              <a:t>Concern</a:t>
            </a:r>
            <a:r>
              <a:rPr lang="en-US" dirty="0" smtClean="0"/>
              <a:t>: BTB impacts on biodiversity</a:t>
            </a:r>
          </a:p>
          <a:p>
            <a:pPr lvl="2"/>
            <a:endParaRPr lang="en-US" i="1" dirty="0" smtClean="0"/>
          </a:p>
          <a:p>
            <a:pPr lvl="2"/>
            <a:endParaRPr lang="en-US" i="1" dirty="0" smtClean="0"/>
          </a:p>
          <a:p>
            <a:pPr lvl="2"/>
            <a:endParaRPr lang="en-US" i="1" dirty="0" smtClean="0"/>
          </a:p>
          <a:p>
            <a:pPr lvl="2"/>
            <a:endParaRPr lang="en-US" i="1" dirty="0" smtClean="0"/>
          </a:p>
          <a:p>
            <a:pPr lvl="2" algn="ctr">
              <a:buNone/>
            </a:pPr>
            <a:endParaRPr lang="en-US" i="1" dirty="0" smtClean="0"/>
          </a:p>
          <a:p>
            <a:pPr lvl="2" algn="ctr">
              <a:buNone/>
            </a:pPr>
            <a:endParaRPr lang="en-US" i="1" dirty="0" smtClean="0"/>
          </a:p>
          <a:p>
            <a:pPr lvl="2">
              <a:buNone/>
            </a:pPr>
            <a:r>
              <a:rPr lang="en-US" i="1" dirty="0" smtClean="0"/>
              <a:t>“Significant measured or predicted (through modeling) negative effects on population growth and structure, and long-term viability of a species that can be attributed to BTB”</a:t>
            </a:r>
            <a:endParaRPr lang="en-US" i="1" dirty="0"/>
          </a:p>
        </p:txBody>
      </p:sp>
      <p:pic>
        <p:nvPicPr>
          <p:cNvPr id="6" name="Picture 5" descr="buffalo-lions.jpg"/>
          <p:cNvPicPr>
            <a:picLocks noChangeAspect="1"/>
          </p:cNvPicPr>
          <p:nvPr/>
        </p:nvPicPr>
        <p:blipFill>
          <a:blip r:embed="rId2">
            <a:alphaModFix/>
          </a:blip>
          <a:srcRect t="35714" b="17857"/>
          <a:stretch>
            <a:fillRect/>
          </a:stretch>
        </p:blipFill>
        <p:spPr>
          <a:xfrm>
            <a:off x="1834813" y="2555189"/>
            <a:ext cx="5509114" cy="17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71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Buffalo BTB TPC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 decline in zonal population growth rate to below 5% (normal growth rate 8% to 12%) in three consecutive years during a wet cycle, in a total buffalo population of less than 30 000”</a:t>
            </a:r>
          </a:p>
          <a:p>
            <a:pPr lvl="1"/>
            <a:r>
              <a:rPr lang="en-US" i="1" dirty="0" smtClean="0"/>
              <a:t>wet cycle = “a mean annual rainfall for three consecutive years, including the year under consideration, above the long-term annual mean”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24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Kepler use cases represent many science domains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041400"/>
            <a:ext cx="8356600" cy="5753100"/>
          </a:xfrm>
        </p:spPr>
        <p:txBody>
          <a:bodyPr rIns="132080"/>
          <a:lstStyle/>
          <a:p>
            <a:pPr eaLnBrk="1" hangingPunct="1">
              <a:defRPr/>
            </a:pPr>
            <a:r>
              <a:rPr lang="en-US" sz="1800" u="sng" smtClean="0"/>
              <a:t>Ecology</a:t>
            </a:r>
            <a:endParaRPr lang="en-US" sz="1800" smtClean="0"/>
          </a:p>
          <a:p>
            <a:pPr marL="782638" lvl="1" eaLnBrk="1" hangingPunct="1">
              <a:defRPr/>
            </a:pPr>
            <a:r>
              <a:rPr lang="en-US" sz="1400" smtClean="0"/>
              <a:t>SEEK: Ecological Niche Modeling</a:t>
            </a:r>
          </a:p>
          <a:p>
            <a:pPr marL="782638" lvl="1" eaLnBrk="1" hangingPunct="1">
              <a:defRPr/>
            </a:pPr>
            <a:r>
              <a:rPr lang="en-US" sz="1400" smtClean="0"/>
              <a:t>COMET: environmental science </a:t>
            </a:r>
          </a:p>
          <a:p>
            <a:pPr marL="782638" lvl="1" eaLnBrk="1" hangingPunct="1">
              <a:defRPr/>
            </a:pPr>
            <a:r>
              <a:rPr lang="en-US" sz="1400" smtClean="0"/>
              <a:t>REAP: Parasite invasions using sensor networks</a:t>
            </a:r>
            <a:endParaRPr lang="en-US" sz="1800" u="sng" smtClean="0"/>
          </a:p>
          <a:p>
            <a:pPr eaLnBrk="1" hangingPunct="1">
              <a:defRPr/>
            </a:pPr>
            <a:r>
              <a:rPr lang="en-US" sz="1800" u="sng" smtClean="0"/>
              <a:t>Geosciences</a:t>
            </a:r>
            <a:endParaRPr lang="en-US" sz="1800" smtClean="0"/>
          </a:p>
          <a:p>
            <a:pPr marL="782638" lvl="1" eaLnBrk="1" hangingPunct="1">
              <a:defRPr/>
            </a:pPr>
            <a:r>
              <a:rPr lang="en-US" sz="1400" smtClean="0"/>
              <a:t>GEON: LiDAR data processing</a:t>
            </a:r>
          </a:p>
          <a:p>
            <a:pPr marL="782638" lvl="1" eaLnBrk="1" hangingPunct="1">
              <a:defRPr/>
            </a:pPr>
            <a:r>
              <a:rPr lang="en-US" sz="1400" smtClean="0"/>
              <a:t>GEON: Geological data integration</a:t>
            </a:r>
            <a:endParaRPr lang="en-US" sz="1800" u="sng" smtClean="0"/>
          </a:p>
          <a:p>
            <a:pPr eaLnBrk="1" hangingPunct="1">
              <a:defRPr/>
            </a:pPr>
            <a:r>
              <a:rPr lang="en-US" sz="1800" u="sng" smtClean="0"/>
              <a:t>Molecular biology</a:t>
            </a:r>
            <a:endParaRPr lang="en-US" sz="1800" smtClean="0"/>
          </a:p>
          <a:p>
            <a:pPr marL="782638" lvl="1" eaLnBrk="1" hangingPunct="1">
              <a:defRPr/>
            </a:pPr>
            <a:r>
              <a:rPr lang="en-US" sz="1400" smtClean="0"/>
              <a:t>SDM: Gene promoter identification</a:t>
            </a:r>
          </a:p>
          <a:p>
            <a:pPr marL="782638" lvl="1" eaLnBrk="1" hangingPunct="1">
              <a:defRPr/>
            </a:pPr>
            <a:r>
              <a:rPr lang="en-US" sz="1400" smtClean="0"/>
              <a:t>ChIP-chip: genome-scale research</a:t>
            </a:r>
          </a:p>
          <a:p>
            <a:pPr marL="782638" lvl="1" eaLnBrk="1" hangingPunct="1">
              <a:defRPr/>
            </a:pPr>
            <a:r>
              <a:rPr lang="en-US" sz="1400" smtClean="0"/>
              <a:t>CAMERA: metagenomics</a:t>
            </a:r>
            <a:endParaRPr lang="en-US" sz="1800" u="sng" smtClean="0"/>
          </a:p>
          <a:p>
            <a:pPr eaLnBrk="1" hangingPunct="1">
              <a:defRPr/>
            </a:pPr>
            <a:r>
              <a:rPr lang="en-US" sz="1800" u="sng" smtClean="0"/>
              <a:t>Oceanography</a:t>
            </a:r>
            <a:endParaRPr lang="en-US" sz="1800" smtClean="0"/>
          </a:p>
          <a:p>
            <a:pPr marL="782638" lvl="1" eaLnBrk="1" hangingPunct="1">
              <a:defRPr/>
            </a:pPr>
            <a:r>
              <a:rPr lang="en-US" sz="1400" smtClean="0"/>
              <a:t>REAP: SST data processing</a:t>
            </a:r>
          </a:p>
          <a:p>
            <a:pPr marL="782638" lvl="1" eaLnBrk="1" hangingPunct="1">
              <a:defRPr/>
            </a:pPr>
            <a:r>
              <a:rPr lang="en-US" sz="1400" smtClean="0"/>
              <a:t>LOOKING: ocean observing CI</a:t>
            </a:r>
            <a:endParaRPr lang="en-US" sz="1800" smtClean="0"/>
          </a:p>
          <a:p>
            <a:pPr marL="782638" lvl="1" eaLnBrk="1" hangingPunct="1">
              <a:defRPr/>
            </a:pPr>
            <a:r>
              <a:rPr lang="en-US" sz="1400" smtClean="0"/>
              <a:t>NORIA: ocean observing CI</a:t>
            </a:r>
          </a:p>
          <a:p>
            <a:pPr marL="782638" lvl="1" eaLnBrk="1" hangingPunct="1">
              <a:defRPr/>
            </a:pPr>
            <a:r>
              <a:rPr lang="en-US" sz="1400" smtClean="0"/>
              <a:t>ROADNet: real-time data modeling</a:t>
            </a:r>
          </a:p>
          <a:p>
            <a:pPr marL="782638" lvl="1" eaLnBrk="1" hangingPunct="1">
              <a:defRPr/>
            </a:pPr>
            <a:r>
              <a:rPr lang="en-US" sz="1400" smtClean="0"/>
              <a:t>Ocean Life project</a:t>
            </a: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5245100" y="1041400"/>
            <a:ext cx="381000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775"/>
              </a:spcBef>
              <a:buSzPct val="100000"/>
              <a:buFont typeface="Verdana" charset="0"/>
              <a:buChar char="•"/>
            </a:pPr>
            <a:r>
              <a:rPr lang="en-US" sz="1800" u="sng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Physics</a:t>
            </a:r>
            <a:endParaRPr lang="en-US" sz="1800">
              <a:solidFill>
                <a:schemeClr val="tx1"/>
              </a:solidFill>
              <a:latin typeface="Verdana" charset="0"/>
              <a:ea typeface="ＭＳ Ｐゴシック" charset="0"/>
              <a:sym typeface="Verdana" charset="0"/>
            </a:endParaRPr>
          </a:p>
          <a:p>
            <a:pPr marL="782638" lvl="1" indent="-285750">
              <a:spcBef>
                <a:spcPts val="675"/>
              </a:spcBef>
              <a:buSzPct val="100000"/>
              <a:buFont typeface="Verdana" charset="0"/>
              <a:buChar char="–"/>
            </a:pPr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CPES: Plasma fusion simulation</a:t>
            </a:r>
          </a:p>
          <a:p>
            <a:pPr marL="782638" lvl="1" indent="-285750">
              <a:spcBef>
                <a:spcPts val="675"/>
              </a:spcBef>
              <a:buSzPct val="100000"/>
              <a:buFont typeface="Verdana" charset="0"/>
              <a:buChar char="–"/>
            </a:pPr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FermiLab: particle physics</a:t>
            </a:r>
          </a:p>
          <a:p>
            <a:pPr marL="782638" lvl="1" indent="-285750">
              <a:spcBef>
                <a:spcPts val="675"/>
              </a:spcBef>
              <a:buSzPct val="100000"/>
              <a:buFont typeface="Verdana" charset="0"/>
              <a:buChar char="–"/>
            </a:pPr>
            <a:endParaRPr lang="en-US" sz="1800" u="sng">
              <a:solidFill>
                <a:schemeClr val="tx1"/>
              </a:solidFill>
              <a:latin typeface="Verdana" charset="0"/>
              <a:ea typeface="ＭＳ Ｐゴシック" charset="0"/>
              <a:sym typeface="Verdana" charset="0"/>
            </a:endParaRPr>
          </a:p>
          <a:p>
            <a:pPr marL="382588" indent="-342900">
              <a:spcBef>
                <a:spcPts val="775"/>
              </a:spcBef>
              <a:buSzPct val="100000"/>
              <a:buFont typeface="Verdana" charset="0"/>
              <a:buChar char="•"/>
            </a:pPr>
            <a:r>
              <a:rPr lang="en-US" sz="1800" u="sng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Phylogenetics</a:t>
            </a:r>
            <a:endParaRPr lang="en-US" sz="1800">
              <a:solidFill>
                <a:schemeClr val="tx1"/>
              </a:solidFill>
              <a:latin typeface="Verdana" charset="0"/>
              <a:ea typeface="ＭＳ Ｐゴシック" charset="0"/>
              <a:sym typeface="Verdana" charset="0"/>
            </a:endParaRPr>
          </a:p>
          <a:p>
            <a:pPr marL="382588" indent="-342900">
              <a:buClr>
                <a:srgbClr val="444D3D"/>
              </a:buClr>
              <a:buSzPct val="125000"/>
              <a:buFont typeface="Comic Sans MS" charset="0"/>
              <a:buChar char="•"/>
            </a:pPr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ATOL: Processing Phylodata</a:t>
            </a:r>
          </a:p>
          <a:p>
            <a:pPr marL="382588" indent="-342900">
              <a:buClr>
                <a:srgbClr val="444D3D"/>
              </a:buClr>
              <a:buSzPct val="125000"/>
              <a:buFont typeface="Comic Sans MS" charset="0"/>
              <a:buChar char="•"/>
            </a:pPr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CiPRES: phylogentic tools</a:t>
            </a:r>
          </a:p>
          <a:p>
            <a:pPr marL="382588" indent="-342900">
              <a:buClr>
                <a:srgbClr val="444D3D"/>
              </a:buClr>
              <a:buSzPct val="125000"/>
              <a:buFont typeface="Comic Sans MS" charset="0"/>
              <a:buChar char="•"/>
            </a:pPr>
            <a:endParaRPr lang="en-US" sz="1800" u="sng">
              <a:solidFill>
                <a:schemeClr val="tx1"/>
              </a:solidFill>
              <a:latin typeface="Verdana" charset="0"/>
              <a:ea typeface="ＭＳ Ｐゴシック" charset="0"/>
              <a:sym typeface="Verdana" charset="0"/>
            </a:endParaRPr>
          </a:p>
          <a:p>
            <a:pPr marL="382588" indent="-342900">
              <a:spcBef>
                <a:spcPts val="775"/>
              </a:spcBef>
              <a:buSzPct val="100000"/>
              <a:buFont typeface="Verdana" charset="0"/>
              <a:buChar char="•"/>
            </a:pPr>
            <a:r>
              <a:rPr lang="en-US" sz="1800" u="sng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Chemistry</a:t>
            </a:r>
            <a:endParaRPr lang="en-US" sz="1800">
              <a:solidFill>
                <a:schemeClr val="tx1"/>
              </a:solidFill>
              <a:latin typeface="Verdana" charset="0"/>
              <a:ea typeface="ＭＳ Ｐゴシック" charset="0"/>
              <a:sym typeface="Verdana" charset="0"/>
            </a:endParaRPr>
          </a:p>
          <a:p>
            <a:pPr marL="382588" indent="-342900">
              <a:buClr>
                <a:srgbClr val="444D3D"/>
              </a:buClr>
              <a:buSzPct val="125000"/>
              <a:buFont typeface="Comic Sans MS" charset="0"/>
              <a:buChar char="•"/>
            </a:pPr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Resurgence: Computational chemistry</a:t>
            </a:r>
          </a:p>
          <a:p>
            <a:pPr marL="382588" indent="-342900">
              <a:buClr>
                <a:srgbClr val="444D3D"/>
              </a:buClr>
              <a:buSzPct val="125000"/>
              <a:buFont typeface="Comic Sans MS" charset="0"/>
              <a:buChar char="•"/>
            </a:pPr>
            <a:r>
              <a:rPr lang="en-US" sz="13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DART (X-Ray crystallography)</a:t>
            </a:r>
            <a:endParaRPr lang="en-US" sz="1800">
              <a:solidFill>
                <a:schemeClr val="tx1"/>
              </a:solidFill>
              <a:latin typeface="Verdana" charset="0"/>
              <a:ea typeface="ＭＳ Ｐゴシック" charset="0"/>
              <a:sym typeface="Verdana" charset="0"/>
            </a:endParaRPr>
          </a:p>
          <a:p>
            <a:pPr marL="382588" indent="-342900">
              <a:buClr>
                <a:srgbClr val="444D3D"/>
              </a:buClr>
              <a:buSzPct val="125000"/>
              <a:buFont typeface="Comic Sans MS" charset="0"/>
              <a:buChar char="•"/>
            </a:pPr>
            <a:endParaRPr lang="en-US" sz="1800" u="sng">
              <a:solidFill>
                <a:schemeClr val="tx1"/>
              </a:solidFill>
              <a:latin typeface="Verdana" charset="0"/>
              <a:ea typeface="ＭＳ Ｐゴシック" charset="0"/>
              <a:sym typeface="Verdana" charset="0"/>
            </a:endParaRPr>
          </a:p>
          <a:p>
            <a:pPr marL="382588" indent="-342900">
              <a:spcBef>
                <a:spcPts val="775"/>
              </a:spcBef>
              <a:buSzPct val="100000"/>
              <a:buFont typeface="Verdana" charset="0"/>
              <a:buChar char="•"/>
            </a:pPr>
            <a:r>
              <a:rPr lang="en-US" sz="1800" u="sng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Library Science</a:t>
            </a:r>
            <a:endParaRPr lang="en-US" sz="1800">
              <a:solidFill>
                <a:schemeClr val="tx1"/>
              </a:solidFill>
              <a:latin typeface="Verdana" charset="0"/>
              <a:ea typeface="ＭＳ Ｐゴシック" charset="0"/>
              <a:sym typeface="Verdana" charset="0"/>
            </a:endParaRPr>
          </a:p>
          <a:p>
            <a:pPr marL="382588" indent="-342900">
              <a:buClr>
                <a:srgbClr val="444D3D"/>
              </a:buClr>
              <a:buSzPct val="125000"/>
              <a:buFont typeface="Comic Sans MS" charset="0"/>
              <a:buChar char="•"/>
            </a:pPr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DIGARCH: Digital preservation</a:t>
            </a:r>
          </a:p>
          <a:p>
            <a:pPr marL="382588" indent="-342900">
              <a:buClr>
                <a:srgbClr val="444D3D"/>
              </a:buClr>
              <a:buSzPct val="125000"/>
              <a:buFont typeface="Comic Sans MS" charset="0"/>
              <a:buChar char="•"/>
            </a:pPr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Cheshire digital library: archival</a:t>
            </a:r>
          </a:p>
          <a:p>
            <a:pPr marL="382588" indent="-342900">
              <a:buClr>
                <a:srgbClr val="444D3D"/>
              </a:buClr>
              <a:buSzPct val="125000"/>
              <a:buFont typeface="Comic Sans MS" charset="0"/>
              <a:buChar char="•"/>
            </a:pPr>
            <a:endParaRPr lang="en-US" sz="1800" u="sng">
              <a:solidFill>
                <a:schemeClr val="tx1"/>
              </a:solidFill>
              <a:latin typeface="Verdana" charset="0"/>
              <a:ea typeface="ＭＳ Ｐゴシック" charset="0"/>
              <a:sym typeface="Verdana" charset="0"/>
            </a:endParaRPr>
          </a:p>
          <a:p>
            <a:pPr marL="382588" indent="-342900">
              <a:spcBef>
                <a:spcPts val="775"/>
              </a:spcBef>
              <a:buSzPct val="100000"/>
              <a:buFont typeface="Verdana" charset="0"/>
              <a:buChar char="•"/>
            </a:pPr>
            <a:r>
              <a:rPr lang="en-US" sz="1800" u="sng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Conservation Biology</a:t>
            </a:r>
            <a:endParaRPr lang="en-US" sz="1800">
              <a:solidFill>
                <a:schemeClr val="tx1"/>
              </a:solidFill>
              <a:latin typeface="Verdana" charset="0"/>
              <a:ea typeface="ＭＳ Ｐゴシック" charset="0"/>
              <a:sym typeface="Verdana" charset="0"/>
            </a:endParaRPr>
          </a:p>
          <a:p>
            <a:pPr marL="382588" indent="-342900">
              <a:buClr>
                <a:srgbClr val="444D3D"/>
              </a:buClr>
              <a:buSzPct val="125000"/>
              <a:buFont typeface="Comic Sans MS" charset="0"/>
              <a:buChar char="•"/>
            </a:pPr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SanParks: Thresholds of Potential Concerns</a:t>
            </a:r>
          </a:p>
        </p:txBody>
      </p:sp>
    </p:spTree>
    <p:extLst>
      <p:ext uri="{BB962C8B-B14F-4D97-AF65-F5344CB8AC3E}">
        <p14:creationId xmlns:p14="http://schemas.microsoft.com/office/powerpoint/2010/main" val="40728736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Scientific workflows document adaptive management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901700"/>
            <a:ext cx="9117012" cy="59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354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Buffalo TPC</a:t>
            </a:r>
            <a:endParaRPr lang="en-US" dirty="0"/>
          </a:p>
        </p:txBody>
      </p:sp>
      <p:pic>
        <p:nvPicPr>
          <p:cNvPr id="3" name="Content Placeholder 4" descr="buffalo_workflow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888" y="2362200"/>
            <a:ext cx="5848350" cy="3886200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sp>
        <p:nvSpPr>
          <p:cNvPr id="4" name="Oval 10"/>
          <p:cNvSpPr>
            <a:spLocks noChangeArrowheads="1"/>
          </p:cNvSpPr>
          <p:nvPr/>
        </p:nvSpPr>
        <p:spPr bwMode="auto">
          <a:xfrm rot="5400000">
            <a:off x="4194175" y="3854450"/>
            <a:ext cx="582613" cy="646113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10"/>
          <p:cNvSpPr>
            <a:spLocks noChangeArrowheads="1"/>
          </p:cNvSpPr>
          <p:nvPr/>
        </p:nvSpPr>
        <p:spPr bwMode="auto">
          <a:xfrm rot="5400000">
            <a:off x="4648200" y="4229100"/>
            <a:ext cx="838200" cy="22860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32600" y="3432175"/>
            <a:ext cx="14160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‘Wet cycle’</a:t>
            </a:r>
          </a:p>
          <a:p>
            <a:r>
              <a:rPr lang="en-US"/>
              <a:t>assessment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32600" y="4154488"/>
            <a:ext cx="14160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Buffalo</a:t>
            </a:r>
          </a:p>
          <a:p>
            <a:r>
              <a:rPr lang="en-US"/>
              <a:t>population</a:t>
            </a:r>
          </a:p>
          <a:p>
            <a:r>
              <a:rPr lang="en-US"/>
              <a:t>assessment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832600" y="5145088"/>
            <a:ext cx="9413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Display</a:t>
            </a:r>
          </a:p>
          <a:p>
            <a:r>
              <a:rPr lang="en-US"/>
              <a:t>results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832600" y="2667000"/>
            <a:ext cx="15319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Data on local</a:t>
            </a:r>
          </a:p>
          <a:p>
            <a:r>
              <a:rPr lang="en-US"/>
              <a:t>hard drive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 rot="5400000">
            <a:off x="3163888" y="3238500"/>
            <a:ext cx="762000" cy="28194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 rot="5400000">
            <a:off x="3270250" y="3854450"/>
            <a:ext cx="582613" cy="646113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 rot="5400000">
            <a:off x="5327650" y="3549650"/>
            <a:ext cx="582613" cy="646113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9887" y="1027664"/>
            <a:ext cx="3222625" cy="5005388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3831" y="2362200"/>
            <a:ext cx="3211513" cy="3278188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03525" y="3475831"/>
            <a:ext cx="3138488" cy="3201988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217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Kepler</a:t>
            </a:r>
            <a:r>
              <a:rPr lang="en-US" dirty="0" smtClean="0"/>
              <a:t> for </a:t>
            </a:r>
            <a:r>
              <a:rPr lang="en-US" dirty="0" err="1" smtClean="0"/>
              <a:t>TPCs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Visually depict how the TPC works</a:t>
            </a:r>
          </a:p>
          <a:p>
            <a:r>
              <a:rPr lang="en-US" sz="2400" dirty="0" smtClean="0"/>
              <a:t>Clarify how execution takes place</a:t>
            </a:r>
          </a:p>
          <a:p>
            <a:r>
              <a:rPr lang="en-US" sz="2400" dirty="0" smtClean="0"/>
              <a:t>Facilitate rapid review and revision</a:t>
            </a:r>
          </a:p>
          <a:p>
            <a:r>
              <a:rPr lang="en-US" sz="2400" dirty="0" smtClean="0"/>
              <a:t>Provide direct access to data, via links to local or network storage</a:t>
            </a:r>
          </a:p>
          <a:p>
            <a:r>
              <a:rPr lang="en-US" sz="2400" dirty="0"/>
              <a:t>Execute TPCs on a schedule with new </a:t>
            </a:r>
            <a:r>
              <a:rPr lang="en-US" sz="2400" dirty="0" smtClean="0"/>
              <a:t>data</a:t>
            </a:r>
          </a:p>
          <a:p>
            <a:r>
              <a:rPr lang="en-US" sz="2400" dirty="0" smtClean="0"/>
              <a:t>Enable efficient execution and sharing of results, even for those with minimal quantitative skills</a:t>
            </a:r>
          </a:p>
        </p:txBody>
      </p:sp>
    </p:spTree>
    <p:extLst>
      <p:ext uri="{BB962C8B-B14F-4D97-AF65-F5344CB8AC3E}">
        <p14:creationId xmlns:p14="http://schemas.microsoft.com/office/powerpoint/2010/main" val="20096339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River Flow TPC</a:t>
            </a:r>
            <a:endParaRPr lang="en-US" dirty="0"/>
          </a:p>
        </p:txBody>
      </p:sp>
      <p:pic>
        <p:nvPicPr>
          <p:cNvPr id="20" name="Content Placeholder 3" descr="riverflow6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808" y="2359152"/>
            <a:ext cx="6106672" cy="3886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" name="Oval 10"/>
          <p:cNvSpPr>
            <a:spLocks noChangeArrowheads="1"/>
          </p:cNvSpPr>
          <p:nvPr/>
        </p:nvSpPr>
        <p:spPr bwMode="auto">
          <a:xfrm>
            <a:off x="2378075" y="3563938"/>
            <a:ext cx="762000" cy="15240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auto">
          <a:xfrm>
            <a:off x="4254500" y="3886200"/>
            <a:ext cx="762000" cy="6858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10"/>
          <p:cNvSpPr>
            <a:spLocks noChangeArrowheads="1"/>
          </p:cNvSpPr>
          <p:nvPr/>
        </p:nvSpPr>
        <p:spPr bwMode="auto">
          <a:xfrm>
            <a:off x="4297363" y="5232400"/>
            <a:ext cx="762000" cy="6858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837362" y="2743200"/>
            <a:ext cx="16589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input from KNB</a:t>
            </a:r>
            <a:endParaRPr lang="en-US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837363" y="3556000"/>
            <a:ext cx="11969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Data prep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37363" y="4203700"/>
            <a:ext cx="1544637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TPC analysis</a:t>
            </a:r>
          </a:p>
          <a:p>
            <a:pPr>
              <a:defRPr/>
            </a:pPr>
            <a:r>
              <a:rPr lang="en-US" i="1" dirty="0">
                <a:latin typeface="+mj-lt"/>
              </a:rPr>
              <a:t>    Base flow</a:t>
            </a:r>
          </a:p>
          <a:p>
            <a:pPr>
              <a:defRPr/>
            </a:pPr>
            <a:r>
              <a:rPr lang="en-US" i="1" dirty="0">
                <a:latin typeface="+mj-lt"/>
              </a:rPr>
              <a:t>    High flow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837363" y="5345113"/>
            <a:ext cx="16589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Output display</a:t>
            </a:r>
          </a:p>
        </p:txBody>
      </p: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3167063" y="3987800"/>
            <a:ext cx="990600" cy="9906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0"/>
          <p:cNvSpPr>
            <a:spLocks noChangeArrowheads="1"/>
          </p:cNvSpPr>
          <p:nvPr/>
        </p:nvSpPr>
        <p:spPr bwMode="auto">
          <a:xfrm>
            <a:off x="4406900" y="3389531"/>
            <a:ext cx="762000" cy="547468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0"/>
          <p:cNvSpPr>
            <a:spLocks noChangeArrowheads="1"/>
          </p:cNvSpPr>
          <p:nvPr/>
        </p:nvSpPr>
        <p:spPr bwMode="auto">
          <a:xfrm>
            <a:off x="4398963" y="4762500"/>
            <a:ext cx="762000" cy="5334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0"/>
          <p:cNvSpPr>
            <a:spLocks noChangeArrowheads="1"/>
          </p:cNvSpPr>
          <p:nvPr/>
        </p:nvSpPr>
        <p:spPr bwMode="auto">
          <a:xfrm>
            <a:off x="5532438" y="3179763"/>
            <a:ext cx="1143000" cy="2662237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9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River Flow TPC</a:t>
            </a:r>
            <a:endParaRPr lang="en-US" dirty="0"/>
          </a:p>
        </p:txBody>
      </p:sp>
      <p:pic>
        <p:nvPicPr>
          <p:cNvPr id="20" name="Content Placeholder 3" descr="riverflow6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808" y="2359152"/>
            <a:ext cx="6106672" cy="3886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" name="Oval 10"/>
          <p:cNvSpPr>
            <a:spLocks noChangeArrowheads="1"/>
          </p:cNvSpPr>
          <p:nvPr/>
        </p:nvSpPr>
        <p:spPr bwMode="auto">
          <a:xfrm>
            <a:off x="2378075" y="3563938"/>
            <a:ext cx="762000" cy="15240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auto">
          <a:xfrm>
            <a:off x="4254500" y="3886200"/>
            <a:ext cx="762000" cy="6858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10"/>
          <p:cNvSpPr>
            <a:spLocks noChangeArrowheads="1"/>
          </p:cNvSpPr>
          <p:nvPr/>
        </p:nvSpPr>
        <p:spPr bwMode="auto">
          <a:xfrm>
            <a:off x="4297363" y="5232400"/>
            <a:ext cx="762000" cy="6858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3167063" y="3987800"/>
            <a:ext cx="990600" cy="9906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0"/>
          <p:cNvSpPr>
            <a:spLocks noChangeArrowheads="1"/>
          </p:cNvSpPr>
          <p:nvPr/>
        </p:nvSpPr>
        <p:spPr bwMode="auto">
          <a:xfrm>
            <a:off x="4406900" y="3389531"/>
            <a:ext cx="762000" cy="547468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0"/>
          <p:cNvSpPr>
            <a:spLocks noChangeArrowheads="1"/>
          </p:cNvSpPr>
          <p:nvPr/>
        </p:nvSpPr>
        <p:spPr bwMode="auto">
          <a:xfrm>
            <a:off x="4398963" y="4762500"/>
            <a:ext cx="762000" cy="53340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0"/>
          <p:cNvSpPr>
            <a:spLocks noChangeArrowheads="1"/>
          </p:cNvSpPr>
          <p:nvPr/>
        </p:nvSpPr>
        <p:spPr bwMode="auto">
          <a:xfrm>
            <a:off x="5532438" y="3179763"/>
            <a:ext cx="1143000" cy="2662237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565900" y="3556000"/>
            <a:ext cx="6858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565900" y="5156200"/>
            <a:ext cx="685800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13600" y="3213100"/>
            <a:ext cx="11842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latin typeface="+mj-lt"/>
              </a:rPr>
              <a:t>Base flow</a:t>
            </a:r>
          </a:p>
          <a:p>
            <a:pPr>
              <a:defRPr/>
            </a:pPr>
            <a:r>
              <a:rPr lang="en-US" i="1" dirty="0">
                <a:latin typeface="+mj-lt"/>
              </a:rPr>
              <a:t>results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13600" y="4776788"/>
            <a:ext cx="1133475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latin typeface="Arial" pitchFamily="34" charset="0"/>
              </a:rPr>
              <a:t>High</a:t>
            </a:r>
            <a:r>
              <a:rPr lang="en-US" i="1" dirty="0">
                <a:latin typeface="+mj-lt"/>
              </a:rPr>
              <a:t> flow</a:t>
            </a:r>
          </a:p>
          <a:p>
            <a:pPr>
              <a:defRPr/>
            </a:pPr>
            <a:r>
              <a:rPr lang="en-US" i="1" dirty="0">
                <a:latin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382133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3" descr="riverflow6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808" y="2359152"/>
            <a:ext cx="6106672" cy="3886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River Flow TPC</a:t>
            </a:r>
            <a:endParaRPr lang="en-US" dirty="0"/>
          </a:p>
        </p:txBody>
      </p:sp>
      <p:pic>
        <p:nvPicPr>
          <p:cNvPr id="25" name="Picture 24" descr="rf_table_highTP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6700" y="620713"/>
            <a:ext cx="3335338" cy="4522787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pic>
        <p:nvPicPr>
          <p:cNvPr id="26" name="Picture 25" descr="rf_sabie_plot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9563" y="2298700"/>
            <a:ext cx="5621337" cy="4343400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7184466" y="5484939"/>
            <a:ext cx="11842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latin typeface="+mj-lt"/>
              </a:rPr>
              <a:t>Base flow</a:t>
            </a:r>
          </a:p>
          <a:p>
            <a:pPr>
              <a:defRPr/>
            </a:pPr>
            <a:r>
              <a:rPr lang="en-US" i="1" dirty="0">
                <a:latin typeface="+mj-lt"/>
              </a:rPr>
              <a:t>results</a:t>
            </a:r>
          </a:p>
        </p:txBody>
      </p:sp>
      <p:pic>
        <p:nvPicPr>
          <p:cNvPr id="7" name="Picture 6" descr="rf_table_highTPC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49240" y="621792"/>
            <a:ext cx="3335338" cy="4522787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pic>
        <p:nvPicPr>
          <p:cNvPr id="8" name="Picture 7" descr="rf_sabie_plot2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0897" y="2295144"/>
            <a:ext cx="5620961" cy="4343400"/>
          </a:xfrm>
          <a:prstGeom prst="rect">
            <a:avLst/>
          </a:prstGeom>
          <a:noFill/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84466" y="5484939"/>
            <a:ext cx="124789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 smtClean="0">
                <a:latin typeface="+mj-lt"/>
              </a:rPr>
              <a:t>High flow</a:t>
            </a:r>
            <a:endParaRPr lang="en-US" i="1" dirty="0">
              <a:latin typeface="+mj-lt"/>
            </a:endParaRPr>
          </a:p>
          <a:p>
            <a:pPr>
              <a:defRPr/>
            </a:pPr>
            <a:r>
              <a:rPr lang="en-US" i="1" dirty="0">
                <a:latin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365829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In summary…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300" smtClean="0"/>
              <a:t>Typical analytical models are complex and difficult to comprehend and maintain</a:t>
            </a:r>
          </a:p>
          <a:p>
            <a:pPr eaLnBrk="1" hangingPunct="1">
              <a:defRPr/>
            </a:pPr>
            <a:endParaRPr lang="en-US" sz="2300" smtClean="0"/>
          </a:p>
          <a:p>
            <a:pPr eaLnBrk="1" hangingPunct="1">
              <a:defRPr/>
            </a:pPr>
            <a:r>
              <a:rPr lang="en-US" sz="2300" smtClean="0"/>
              <a:t>Scientific workflows provide</a:t>
            </a:r>
          </a:p>
          <a:p>
            <a:pPr marL="782638" lvl="1" eaLnBrk="1" hangingPunct="1">
              <a:defRPr/>
            </a:pPr>
            <a:r>
              <a:rPr lang="en-US" sz="1900" smtClean="0"/>
              <a:t>An intuitive visual model</a:t>
            </a:r>
          </a:p>
          <a:p>
            <a:pPr marL="782638" lvl="1" eaLnBrk="1" hangingPunct="1">
              <a:defRPr/>
            </a:pPr>
            <a:r>
              <a:rPr lang="en-US" sz="1900" smtClean="0"/>
              <a:t>Structure and efficiency in modeling and analysis</a:t>
            </a:r>
          </a:p>
          <a:p>
            <a:pPr marL="782638" lvl="1" eaLnBrk="1" hangingPunct="1">
              <a:defRPr/>
            </a:pPr>
            <a:r>
              <a:rPr lang="en-US" sz="1900" smtClean="0"/>
              <a:t>Abstractions to help deal with complexity</a:t>
            </a:r>
          </a:p>
          <a:p>
            <a:pPr marL="782638" lvl="1" eaLnBrk="1" hangingPunct="1">
              <a:defRPr/>
            </a:pPr>
            <a:r>
              <a:rPr lang="en-US" sz="1900" smtClean="0"/>
              <a:t>Direct access to data</a:t>
            </a:r>
          </a:p>
          <a:p>
            <a:pPr marL="782638" lvl="1" eaLnBrk="1" hangingPunct="1">
              <a:defRPr/>
            </a:pPr>
            <a:r>
              <a:rPr lang="en-US" sz="1900" smtClean="0"/>
              <a:t>Means to publish and share models</a:t>
            </a:r>
          </a:p>
          <a:p>
            <a:pPr eaLnBrk="1" hangingPunct="1">
              <a:defRPr/>
            </a:pPr>
            <a:endParaRPr lang="en-US" sz="2300" smtClean="0"/>
          </a:p>
          <a:p>
            <a:pPr eaLnBrk="1" hangingPunct="1">
              <a:defRPr/>
            </a:pPr>
            <a:r>
              <a:rPr lang="en-US" sz="2300" smtClean="0"/>
              <a:t>Kepler is an evolving but effective tool for scientists</a:t>
            </a:r>
          </a:p>
          <a:p>
            <a:pPr marL="782638" lvl="1" eaLnBrk="1" hangingPunct="1">
              <a:defRPr/>
            </a:pPr>
            <a:r>
              <a:rPr lang="en-US" sz="1900" smtClean="0"/>
              <a:t>Kepler/CORE award funds transition from research prototype to production software tool</a:t>
            </a:r>
          </a:p>
        </p:txBody>
      </p:sp>
    </p:spTree>
    <p:extLst>
      <p:ext uri="{BB962C8B-B14F-4D97-AF65-F5344CB8AC3E}">
        <p14:creationId xmlns:p14="http://schemas.microsoft.com/office/powerpoint/2010/main" val="33458946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Anatomy of a Kepler Workflow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17411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355975"/>
            <a:ext cx="8815388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7412" name="Group 7"/>
          <p:cNvGrpSpPr>
            <a:grpSpLocks/>
          </p:cNvGrpSpPr>
          <p:nvPr/>
        </p:nvGrpSpPr>
        <p:grpSpPr bwMode="auto">
          <a:xfrm>
            <a:off x="2854325" y="2401888"/>
            <a:ext cx="1023938" cy="1593850"/>
            <a:chOff x="0" y="0"/>
            <a:chExt cx="645" cy="1004"/>
          </a:xfrm>
        </p:grpSpPr>
        <p:sp>
          <p:nvSpPr>
            <p:cNvPr id="17428" name="Line 4"/>
            <p:cNvSpPr>
              <a:spLocks noChangeShapeType="1"/>
            </p:cNvSpPr>
            <p:nvPr/>
          </p:nvSpPr>
          <p:spPr bwMode="auto">
            <a:xfrm flipH="1">
              <a:off x="0" y="203"/>
              <a:ext cx="291" cy="794"/>
            </a:xfrm>
            <a:prstGeom prst="line">
              <a:avLst/>
            </a:prstGeom>
            <a:noFill/>
            <a:ln w="57240">
              <a:solidFill>
                <a:srgbClr val="8A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29" name="Rectangle 5"/>
            <p:cNvSpPr>
              <a:spLocks/>
            </p:cNvSpPr>
            <p:nvPr/>
          </p:nvSpPr>
          <p:spPr bwMode="auto">
            <a:xfrm>
              <a:off x="15" y="0"/>
              <a:ext cx="63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39200" bIns="0">
              <a:spAutoFit/>
            </a:bodyPr>
            <a:lstStyle/>
            <a:p>
              <a:pPr marL="38100">
                <a:tabLst>
                  <a:tab pos="38100" algn="l"/>
                  <a:tab pos="546100" algn="l"/>
                  <a:tab pos="1054100" algn="l"/>
                  <a:tab pos="1562100" algn="l"/>
                  <a:tab pos="2070100" algn="l"/>
                  <a:tab pos="2578100" algn="l"/>
                  <a:tab pos="3086100" algn="l"/>
                  <a:tab pos="3594100" algn="l"/>
                  <a:tab pos="4102100" algn="l"/>
                  <a:tab pos="4610100" algn="l"/>
                  <a:tab pos="5118100" algn="l"/>
                  <a:tab pos="5626100" algn="l"/>
                  <a:tab pos="6134100" algn="l"/>
                  <a:tab pos="6642100" algn="l"/>
                  <a:tab pos="7150100" algn="l"/>
                  <a:tab pos="7658100" algn="l"/>
                  <a:tab pos="8166100" algn="l"/>
                  <a:tab pos="8674100" algn="l"/>
                  <a:tab pos="9182100" algn="l"/>
                  <a:tab pos="9690100" algn="l"/>
                  <a:tab pos="10198100" algn="l"/>
                  <a:tab pos="11010900" algn="l"/>
                </a:tabLst>
              </a:pPr>
              <a:r>
                <a:rPr lang="en-US" sz="2000" b="1">
                  <a:solidFill>
                    <a:srgbClr val="8A0000"/>
                  </a:solidFill>
                  <a:latin typeface="Lucida Grande" charset="0"/>
                  <a:ea typeface="ＭＳ Ｐゴシック" charset="0"/>
                  <a:sym typeface="Lucida Grande" charset="0"/>
                </a:rPr>
                <a:t>Actors</a:t>
              </a:r>
            </a:p>
          </p:txBody>
        </p:sp>
        <p:sp>
          <p:nvSpPr>
            <p:cNvPr id="17430" name="Line 6"/>
            <p:cNvSpPr>
              <a:spLocks noChangeShapeType="1"/>
            </p:cNvSpPr>
            <p:nvPr/>
          </p:nvSpPr>
          <p:spPr bwMode="auto">
            <a:xfrm>
              <a:off x="385" y="203"/>
              <a:ext cx="213" cy="801"/>
            </a:xfrm>
            <a:prstGeom prst="line">
              <a:avLst/>
            </a:prstGeom>
            <a:noFill/>
            <a:ln w="57240">
              <a:solidFill>
                <a:srgbClr val="8A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7413" name="Group 11"/>
          <p:cNvGrpSpPr>
            <a:grpSpLocks/>
          </p:cNvGrpSpPr>
          <p:nvPr/>
        </p:nvGrpSpPr>
        <p:grpSpPr bwMode="auto">
          <a:xfrm>
            <a:off x="1385888" y="4229100"/>
            <a:ext cx="2146300" cy="1766888"/>
            <a:chOff x="0" y="0"/>
            <a:chExt cx="1351" cy="1113"/>
          </a:xfrm>
        </p:grpSpPr>
        <p:sp>
          <p:nvSpPr>
            <p:cNvPr id="17425" name="Line 8"/>
            <p:cNvSpPr>
              <a:spLocks noChangeShapeType="1"/>
            </p:cNvSpPr>
            <p:nvPr/>
          </p:nvSpPr>
          <p:spPr bwMode="auto">
            <a:xfrm rot="10800000" flipH="1">
              <a:off x="563" y="0"/>
              <a:ext cx="788" cy="877"/>
            </a:xfrm>
            <a:prstGeom prst="line">
              <a:avLst/>
            </a:prstGeom>
            <a:noFill/>
            <a:ln w="57240">
              <a:solidFill>
                <a:srgbClr val="8A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26" name="Line 9"/>
            <p:cNvSpPr>
              <a:spLocks noChangeShapeType="1"/>
            </p:cNvSpPr>
            <p:nvPr/>
          </p:nvSpPr>
          <p:spPr bwMode="auto">
            <a:xfrm rot="10800000">
              <a:off x="0" y="0"/>
              <a:ext cx="148" cy="877"/>
            </a:xfrm>
            <a:prstGeom prst="line">
              <a:avLst/>
            </a:prstGeom>
            <a:noFill/>
            <a:ln w="57240">
              <a:solidFill>
                <a:srgbClr val="8A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27" name="Rectangle 10"/>
            <p:cNvSpPr>
              <a:spLocks/>
            </p:cNvSpPr>
            <p:nvPr/>
          </p:nvSpPr>
          <p:spPr bwMode="auto">
            <a:xfrm>
              <a:off x="31" y="865"/>
              <a:ext cx="85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39200" bIns="0">
              <a:spAutoFit/>
            </a:bodyPr>
            <a:lstStyle/>
            <a:p>
              <a:pPr marL="38100">
                <a:tabLst>
                  <a:tab pos="38100" algn="l"/>
                  <a:tab pos="546100" algn="l"/>
                  <a:tab pos="1054100" algn="l"/>
                  <a:tab pos="1562100" algn="l"/>
                  <a:tab pos="2070100" algn="l"/>
                  <a:tab pos="2578100" algn="l"/>
                  <a:tab pos="3086100" algn="l"/>
                  <a:tab pos="3594100" algn="l"/>
                  <a:tab pos="4102100" algn="l"/>
                  <a:tab pos="4610100" algn="l"/>
                  <a:tab pos="5118100" algn="l"/>
                  <a:tab pos="5626100" algn="l"/>
                  <a:tab pos="6134100" algn="l"/>
                  <a:tab pos="6642100" algn="l"/>
                  <a:tab pos="7150100" algn="l"/>
                  <a:tab pos="7658100" algn="l"/>
                  <a:tab pos="8166100" algn="l"/>
                  <a:tab pos="8674100" algn="l"/>
                  <a:tab pos="9182100" algn="l"/>
                  <a:tab pos="9690100" algn="l"/>
                  <a:tab pos="10198100" algn="l"/>
                  <a:tab pos="11010900" algn="l"/>
                </a:tabLst>
              </a:pPr>
              <a:r>
                <a:rPr lang="en-US" sz="2000" b="1">
                  <a:solidFill>
                    <a:srgbClr val="8A0000"/>
                  </a:solidFill>
                  <a:latin typeface="Lucida Grande" charset="0"/>
                  <a:ea typeface="ＭＳ Ｐゴシック" charset="0"/>
                  <a:sym typeface="Lucida Grande" charset="0"/>
                </a:rPr>
                <a:t>Channels</a:t>
              </a:r>
            </a:p>
          </p:txBody>
        </p:sp>
      </p:grpSp>
      <p:grpSp>
        <p:nvGrpSpPr>
          <p:cNvPr id="17414" name="Group 15"/>
          <p:cNvGrpSpPr>
            <a:grpSpLocks/>
          </p:cNvGrpSpPr>
          <p:nvPr/>
        </p:nvGrpSpPr>
        <p:grpSpPr bwMode="auto">
          <a:xfrm>
            <a:off x="5002213" y="4264025"/>
            <a:ext cx="1233487" cy="1598613"/>
            <a:chOff x="0" y="0"/>
            <a:chExt cx="776" cy="1006"/>
          </a:xfrm>
        </p:grpSpPr>
        <p:sp>
          <p:nvSpPr>
            <p:cNvPr id="17422" name="Line 12"/>
            <p:cNvSpPr>
              <a:spLocks noChangeShapeType="1"/>
            </p:cNvSpPr>
            <p:nvPr/>
          </p:nvSpPr>
          <p:spPr bwMode="auto">
            <a:xfrm rot="10800000">
              <a:off x="0" y="0"/>
              <a:ext cx="270" cy="801"/>
            </a:xfrm>
            <a:prstGeom prst="line">
              <a:avLst/>
            </a:prstGeom>
            <a:noFill/>
            <a:ln w="57240">
              <a:solidFill>
                <a:srgbClr val="8A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23" name="Line 13"/>
            <p:cNvSpPr>
              <a:spLocks noChangeShapeType="1"/>
            </p:cNvSpPr>
            <p:nvPr/>
          </p:nvSpPr>
          <p:spPr bwMode="auto">
            <a:xfrm rot="10800000" flipH="1">
              <a:off x="525" y="31"/>
              <a:ext cx="53" cy="770"/>
            </a:xfrm>
            <a:prstGeom prst="line">
              <a:avLst/>
            </a:prstGeom>
            <a:noFill/>
            <a:ln w="57240">
              <a:solidFill>
                <a:srgbClr val="8A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24" name="Rectangle 14"/>
            <p:cNvSpPr>
              <a:spLocks/>
            </p:cNvSpPr>
            <p:nvPr/>
          </p:nvSpPr>
          <p:spPr bwMode="auto">
            <a:xfrm>
              <a:off x="152" y="758"/>
              <a:ext cx="62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39200" bIns="0"/>
            <a:lstStyle/>
            <a:p>
              <a:pPr marL="38100">
                <a:tabLst>
                  <a:tab pos="38100" algn="l"/>
                  <a:tab pos="546100" algn="l"/>
                  <a:tab pos="1054100" algn="l"/>
                  <a:tab pos="1562100" algn="l"/>
                  <a:tab pos="2070100" algn="l"/>
                  <a:tab pos="2578100" algn="l"/>
                  <a:tab pos="3086100" algn="l"/>
                  <a:tab pos="3594100" algn="l"/>
                  <a:tab pos="4102100" algn="l"/>
                  <a:tab pos="4610100" algn="l"/>
                  <a:tab pos="5118100" algn="l"/>
                  <a:tab pos="5626100" algn="l"/>
                  <a:tab pos="6134100" algn="l"/>
                  <a:tab pos="6642100" algn="l"/>
                  <a:tab pos="7150100" algn="l"/>
                  <a:tab pos="7658100" algn="l"/>
                  <a:tab pos="8166100" algn="l"/>
                  <a:tab pos="8674100" algn="l"/>
                  <a:tab pos="9182100" algn="l"/>
                  <a:tab pos="9690100" algn="l"/>
                  <a:tab pos="10198100" algn="l"/>
                  <a:tab pos="11010900" algn="l"/>
                </a:tabLst>
              </a:pPr>
              <a:r>
                <a:rPr lang="en-US" sz="2000" b="1">
                  <a:solidFill>
                    <a:srgbClr val="8A0000"/>
                  </a:solidFill>
                  <a:latin typeface="Lucida Grande" charset="0"/>
                  <a:ea typeface="ＭＳ Ｐゴシック" charset="0"/>
                  <a:sym typeface="Lucida Grande" charset="0"/>
                </a:rPr>
                <a:t>Ports</a:t>
              </a:r>
            </a:p>
          </p:txBody>
        </p:sp>
      </p:grpSp>
      <p:grpSp>
        <p:nvGrpSpPr>
          <p:cNvPr id="17415" name="Group 22"/>
          <p:cNvGrpSpPr>
            <a:grpSpLocks/>
          </p:cNvGrpSpPr>
          <p:nvPr/>
        </p:nvGrpSpPr>
        <p:grpSpPr bwMode="auto">
          <a:xfrm>
            <a:off x="4606925" y="2555875"/>
            <a:ext cx="4146550" cy="1682750"/>
            <a:chOff x="0" y="0"/>
            <a:chExt cx="2612" cy="1060"/>
          </a:xfrm>
        </p:grpSpPr>
        <p:grpSp>
          <p:nvGrpSpPr>
            <p:cNvPr id="17416" name="Group 19"/>
            <p:cNvGrpSpPr>
              <a:grpSpLocks/>
            </p:cNvGrpSpPr>
            <p:nvPr/>
          </p:nvGrpSpPr>
          <p:grpSpPr bwMode="auto">
            <a:xfrm>
              <a:off x="427" y="980"/>
              <a:ext cx="299" cy="80"/>
              <a:chOff x="0" y="0"/>
              <a:chExt cx="298" cy="80"/>
            </a:xfrm>
          </p:grpSpPr>
          <p:sp>
            <p:nvSpPr>
              <p:cNvPr id="17419" name="Oval 16"/>
              <p:cNvSpPr>
                <a:spLocks/>
              </p:cNvSpPr>
              <p:nvPr/>
            </p:nvSpPr>
            <p:spPr bwMode="auto">
              <a:xfrm>
                <a:off x="0" y="0"/>
                <a:ext cx="85" cy="80"/>
              </a:xfrm>
              <a:prstGeom prst="ellipse">
                <a:avLst/>
              </a:prstGeom>
              <a:solidFill>
                <a:srgbClr val="00CC66"/>
              </a:solidFill>
              <a:ln w="93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420" name="Oval 17"/>
              <p:cNvSpPr>
                <a:spLocks/>
              </p:cNvSpPr>
              <p:nvPr/>
            </p:nvSpPr>
            <p:spPr bwMode="auto">
              <a:xfrm>
                <a:off x="109" y="0"/>
                <a:ext cx="86" cy="80"/>
              </a:xfrm>
              <a:prstGeom prst="ellipse">
                <a:avLst/>
              </a:prstGeom>
              <a:solidFill>
                <a:srgbClr val="00CC66"/>
              </a:solidFill>
              <a:ln w="93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421" name="Oval 18"/>
              <p:cNvSpPr>
                <a:spLocks/>
              </p:cNvSpPr>
              <p:nvPr/>
            </p:nvSpPr>
            <p:spPr bwMode="auto">
              <a:xfrm>
                <a:off x="213" y="0"/>
                <a:ext cx="85" cy="80"/>
              </a:xfrm>
              <a:prstGeom prst="ellipse">
                <a:avLst/>
              </a:prstGeom>
              <a:solidFill>
                <a:srgbClr val="00CC66"/>
              </a:solidFill>
              <a:ln w="93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7417" name="Line 20"/>
            <p:cNvSpPr>
              <a:spLocks noChangeShapeType="1"/>
            </p:cNvSpPr>
            <p:nvPr/>
          </p:nvSpPr>
          <p:spPr bwMode="auto">
            <a:xfrm flipH="1">
              <a:off x="586" y="460"/>
              <a:ext cx="112" cy="520"/>
            </a:xfrm>
            <a:prstGeom prst="line">
              <a:avLst/>
            </a:prstGeom>
            <a:noFill/>
            <a:ln w="57240">
              <a:solidFill>
                <a:srgbClr val="8A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18" name="Rectangle 21"/>
            <p:cNvSpPr>
              <a:spLocks/>
            </p:cNvSpPr>
            <p:nvPr/>
          </p:nvSpPr>
          <p:spPr bwMode="auto">
            <a:xfrm>
              <a:off x="0" y="0"/>
              <a:ext cx="2612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39200" bIns="0">
              <a:spAutoFit/>
            </a:bodyPr>
            <a:lstStyle/>
            <a:p>
              <a:pPr marL="38100">
                <a:tabLst>
                  <a:tab pos="38100" algn="l"/>
                  <a:tab pos="546100" algn="l"/>
                  <a:tab pos="1054100" algn="l"/>
                  <a:tab pos="1562100" algn="l"/>
                  <a:tab pos="2070100" algn="l"/>
                  <a:tab pos="2578100" algn="l"/>
                  <a:tab pos="3086100" algn="l"/>
                  <a:tab pos="3594100" algn="l"/>
                  <a:tab pos="4102100" algn="l"/>
                  <a:tab pos="4610100" algn="l"/>
                  <a:tab pos="5118100" algn="l"/>
                  <a:tab pos="5626100" algn="l"/>
                  <a:tab pos="6134100" algn="l"/>
                  <a:tab pos="6642100" algn="l"/>
                  <a:tab pos="7150100" algn="l"/>
                  <a:tab pos="7658100" algn="l"/>
                  <a:tab pos="8166100" algn="l"/>
                  <a:tab pos="8674100" algn="l"/>
                  <a:tab pos="9182100" algn="l"/>
                  <a:tab pos="9690100" algn="l"/>
                  <a:tab pos="10198100" algn="l"/>
                  <a:tab pos="11010900" algn="l"/>
                </a:tabLst>
              </a:pPr>
              <a:r>
                <a:rPr lang="en-US" sz="2000" b="1">
                  <a:solidFill>
                    <a:srgbClr val="8A0000"/>
                  </a:solidFill>
                  <a:latin typeface="Lucida Grande" charset="0"/>
                  <a:ea typeface="ＭＳ Ｐゴシック" charset="0"/>
                  <a:sym typeface="Lucida Grande" charset="0"/>
                </a:rPr>
                <a:t>Tokens </a:t>
              </a:r>
            </a:p>
            <a:p>
              <a:pPr marL="38100">
                <a:tabLst>
                  <a:tab pos="38100" algn="l"/>
                  <a:tab pos="546100" algn="l"/>
                  <a:tab pos="1054100" algn="l"/>
                  <a:tab pos="1562100" algn="l"/>
                  <a:tab pos="2070100" algn="l"/>
                  <a:tab pos="2578100" algn="l"/>
                  <a:tab pos="3086100" algn="l"/>
                  <a:tab pos="3594100" algn="l"/>
                  <a:tab pos="4102100" algn="l"/>
                  <a:tab pos="4610100" algn="l"/>
                  <a:tab pos="5118100" algn="l"/>
                  <a:tab pos="5626100" algn="l"/>
                  <a:tab pos="6134100" algn="l"/>
                  <a:tab pos="6642100" algn="l"/>
                  <a:tab pos="7150100" algn="l"/>
                  <a:tab pos="7658100" algn="l"/>
                  <a:tab pos="8166100" algn="l"/>
                  <a:tab pos="8674100" algn="l"/>
                  <a:tab pos="9182100" algn="l"/>
                  <a:tab pos="9690100" algn="l"/>
                  <a:tab pos="10198100" algn="l"/>
                  <a:tab pos="11010900" algn="l"/>
                </a:tabLst>
              </a:pPr>
              <a:r>
                <a:rPr lang="en-US" sz="2000" b="1">
                  <a:solidFill>
                    <a:srgbClr val="8A0000"/>
                  </a:solidFill>
                  <a:latin typeface="Lucida Grande" charset="0"/>
                  <a:ea typeface="ＭＳ Ｐゴシック" charset="0"/>
                  <a:sym typeface="Lucida Grande" charset="0"/>
                </a:rPr>
                <a:t>int, string, record{..}, array[..], 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4452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933450"/>
            <a:ext cx="5805488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Kepler scientific workflow system</a:t>
            </a:r>
          </a:p>
        </p:txBody>
      </p:sp>
      <p:grpSp>
        <p:nvGrpSpPr>
          <p:cNvPr id="18437" name="Group 5"/>
          <p:cNvGrpSpPr>
            <a:grpSpLocks/>
          </p:cNvGrpSpPr>
          <p:nvPr/>
        </p:nvGrpSpPr>
        <p:grpSpPr bwMode="auto">
          <a:xfrm>
            <a:off x="5224463" y="2463800"/>
            <a:ext cx="3709987" cy="4078288"/>
            <a:chOff x="0" y="0"/>
            <a:chExt cx="2337" cy="2569"/>
          </a:xfrm>
        </p:grpSpPr>
        <p:pic>
          <p:nvPicPr>
            <p:cNvPr id="18448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6"/>
              <a:ext cx="2337" cy="2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Line 4"/>
            <p:cNvSpPr>
              <a:spLocks noChangeShapeType="1"/>
            </p:cNvSpPr>
            <p:nvPr/>
          </p:nvSpPr>
          <p:spPr bwMode="auto">
            <a:xfrm>
              <a:off x="210" y="0"/>
              <a:ext cx="211" cy="50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8440" name="Group 8"/>
          <p:cNvGrpSpPr>
            <a:grpSpLocks/>
          </p:cNvGrpSpPr>
          <p:nvPr/>
        </p:nvGrpSpPr>
        <p:grpSpPr bwMode="auto">
          <a:xfrm>
            <a:off x="425450" y="2779713"/>
            <a:ext cx="2255838" cy="1608137"/>
            <a:chOff x="0" y="0"/>
            <a:chExt cx="1421" cy="1013"/>
          </a:xfrm>
        </p:grpSpPr>
        <p:sp>
          <p:nvSpPr>
            <p:cNvPr id="18446" name="Rectangle 6"/>
            <p:cNvSpPr>
              <a:spLocks/>
            </p:cNvSpPr>
            <p:nvPr/>
          </p:nvSpPr>
          <p:spPr bwMode="auto">
            <a:xfrm>
              <a:off x="0" y="629"/>
              <a:ext cx="1421" cy="3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39200" bIns="0">
              <a:spAutoFit/>
            </a:bodyPr>
            <a:lstStyle/>
            <a:p>
              <a:pPr marL="38100">
                <a:lnSpc>
                  <a:spcPct val="80000"/>
                </a:lnSpc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Gill Sans" charset="0"/>
                  <a:ea typeface="ＭＳ Ｐゴシック" charset="0"/>
                  <a:sym typeface="Gill Sans" charset="0"/>
                </a:rPr>
                <a:t>Data source from </a:t>
              </a:r>
            </a:p>
            <a:p>
              <a:pPr marL="38100">
                <a:lnSpc>
                  <a:spcPct val="80000"/>
                </a:lnSpc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Gill Sans" charset="0"/>
                  <a:ea typeface="ＭＳ Ｐゴシック" charset="0"/>
                  <a:sym typeface="Gill Sans" charset="0"/>
                </a:rPr>
                <a:t>repository</a:t>
              </a:r>
            </a:p>
          </p:txBody>
        </p:sp>
        <p:sp>
          <p:nvSpPr>
            <p:cNvPr id="18447" name="Line 7"/>
            <p:cNvSpPr>
              <a:spLocks noChangeShapeType="1"/>
            </p:cNvSpPr>
            <p:nvPr/>
          </p:nvSpPr>
          <p:spPr bwMode="auto">
            <a:xfrm flipH="1">
              <a:off x="1091" y="0"/>
              <a:ext cx="308" cy="62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8445" name="Group 13"/>
          <p:cNvGrpSpPr>
            <a:grpSpLocks/>
          </p:cNvGrpSpPr>
          <p:nvPr/>
        </p:nvGrpSpPr>
        <p:grpSpPr bwMode="auto">
          <a:xfrm>
            <a:off x="1676400" y="2765425"/>
            <a:ext cx="3467100" cy="3508375"/>
            <a:chOff x="0" y="0"/>
            <a:chExt cx="2184" cy="2209"/>
          </a:xfrm>
        </p:grpSpPr>
        <p:sp>
          <p:nvSpPr>
            <p:cNvPr id="18442" name="Rectangle 9"/>
            <p:cNvSpPr>
              <a:spLocks/>
            </p:cNvSpPr>
            <p:nvPr/>
          </p:nvSpPr>
          <p:spPr bwMode="auto">
            <a:xfrm>
              <a:off x="0" y="1289"/>
              <a:ext cx="2184" cy="9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443" name="Rectangle 10"/>
            <p:cNvSpPr>
              <a:spLocks/>
            </p:cNvSpPr>
            <p:nvPr/>
          </p:nvSpPr>
          <p:spPr bwMode="auto">
            <a:xfrm>
              <a:off x="62" y="1473"/>
              <a:ext cx="1982" cy="65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39200" bIns="0">
              <a:spAutoFit/>
            </a:bodyPr>
            <a:lstStyle/>
            <a:p>
              <a:pPr marL="38100">
                <a:lnSpc>
                  <a:spcPct val="80000"/>
                </a:lnSpc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Gill Sans" charset="0"/>
                  <a:ea typeface="ＭＳ Ｐゴシック" charset="0"/>
                  <a:sym typeface="Gill Sans" charset="0"/>
                </a:rPr>
                <a:t>res &lt;- lm(BARO ~ T_AIR)</a:t>
              </a:r>
            </a:p>
            <a:p>
              <a:pPr marL="38100">
                <a:lnSpc>
                  <a:spcPct val="80000"/>
                </a:lnSpc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Gill Sans" charset="0"/>
                  <a:ea typeface="ＭＳ Ｐゴシック" charset="0"/>
                  <a:sym typeface="Gill Sans" charset="0"/>
                </a:rPr>
                <a:t>res</a:t>
              </a:r>
            </a:p>
            <a:p>
              <a:pPr marL="38100">
                <a:lnSpc>
                  <a:spcPct val="80000"/>
                </a:lnSpc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Gill Sans" charset="0"/>
                  <a:ea typeface="ＭＳ Ｐゴシック" charset="0"/>
                  <a:sym typeface="Gill Sans" charset="0"/>
                </a:rPr>
                <a:t>plot(T_AIR, BARO)</a:t>
              </a:r>
            </a:p>
            <a:p>
              <a:pPr marL="38100">
                <a:lnSpc>
                  <a:spcPct val="80000"/>
                </a:lnSpc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Gill Sans" charset="0"/>
                  <a:ea typeface="ＭＳ Ｐゴシック" charset="0"/>
                  <a:sym typeface="Gill Sans" charset="0"/>
                </a:rPr>
                <a:t>abline(res)</a:t>
              </a:r>
            </a:p>
          </p:txBody>
        </p:sp>
        <p:sp>
          <p:nvSpPr>
            <p:cNvPr id="18444" name="Line 11"/>
            <p:cNvSpPr>
              <a:spLocks noChangeShapeType="1"/>
            </p:cNvSpPr>
            <p:nvPr/>
          </p:nvSpPr>
          <p:spPr bwMode="auto">
            <a:xfrm flipH="1">
              <a:off x="1301" y="0"/>
              <a:ext cx="139" cy="130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" name="Rectangle 12"/>
            <p:cNvSpPr>
              <a:spLocks/>
            </p:cNvSpPr>
            <p:nvPr/>
          </p:nvSpPr>
          <p:spPr bwMode="auto">
            <a:xfrm>
              <a:off x="57" y="1253"/>
              <a:ext cx="1465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39200" bIns="0">
              <a:spAutoFit/>
            </a:bodyPr>
            <a:lstStyle/>
            <a:p>
              <a:pPr marL="38100">
                <a:lnSpc>
                  <a:spcPct val="80000"/>
                </a:lnSpc>
                <a:tabLst>
                  <a:tab pos="38100" algn="l"/>
                  <a:tab pos="495300" algn="l"/>
                  <a:tab pos="952500" algn="l"/>
                  <a:tab pos="1409700" algn="l"/>
                  <a:tab pos="1866900" algn="l"/>
                  <a:tab pos="2324100" algn="l"/>
                  <a:tab pos="2781300" algn="l"/>
                  <a:tab pos="3238500" algn="l"/>
                  <a:tab pos="3695700" algn="l"/>
                  <a:tab pos="4152900" algn="l"/>
                  <a:tab pos="4610100" algn="l"/>
                  <a:tab pos="5067300" algn="l"/>
                  <a:tab pos="5524500" algn="l"/>
                  <a:tab pos="5981700" algn="l"/>
                  <a:tab pos="6438900" algn="l"/>
                  <a:tab pos="6896100" algn="l"/>
                  <a:tab pos="7353300" algn="l"/>
                  <a:tab pos="7810500" algn="l"/>
                  <a:tab pos="8267700" algn="l"/>
                  <a:tab pos="8724900" algn="l"/>
                  <a:tab pos="91821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Gill Sans" charset="0"/>
                  <a:ea typeface="ＭＳ Ｐゴシック" charset="0"/>
                  <a:sym typeface="Gill Sans" charset="0"/>
                </a:rPr>
                <a:t>R processing script</a:t>
              </a:r>
            </a:p>
          </p:txBody>
        </p:sp>
      </p:grpSp>
      <p:pic>
        <p:nvPicPr>
          <p:cNvPr id="1843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320800"/>
            <a:ext cx="19939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449" name="Group 17"/>
          <p:cNvGrpSpPr>
            <a:grpSpLocks/>
          </p:cNvGrpSpPr>
          <p:nvPr/>
        </p:nvGrpSpPr>
        <p:grpSpPr bwMode="auto">
          <a:xfrm>
            <a:off x="4286250" y="2844800"/>
            <a:ext cx="4838700" cy="1778000"/>
            <a:chOff x="0" y="0"/>
            <a:chExt cx="3048" cy="1120"/>
          </a:xfrm>
        </p:grpSpPr>
        <p:sp>
          <p:nvSpPr>
            <p:cNvPr id="4" name="Rectangle 15"/>
            <p:cNvSpPr>
              <a:spLocks/>
            </p:cNvSpPr>
            <p:nvPr/>
          </p:nvSpPr>
          <p:spPr bwMode="auto">
            <a:xfrm>
              <a:off x="243" y="0"/>
              <a:ext cx="2805" cy="75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 b="1">
                  <a:solidFill>
                    <a:schemeClr val="tx1"/>
                  </a:solidFill>
                  <a:latin typeface="Gill Sans" charset="0"/>
                  <a:ea typeface="ＭＳ Ｐゴシック" charset="0"/>
                  <a:sym typeface="Gill Sans" charset="0"/>
                </a:rPr>
                <a:t>Run Management</a:t>
              </a:r>
            </a:p>
            <a:p>
              <a:pPr marL="39688"/>
              <a:r>
                <a:rPr lang="en-US" sz="1800" b="1">
                  <a:solidFill>
                    <a:schemeClr val="tx1"/>
                  </a:solidFill>
                  <a:latin typeface="Gill Sans" charset="0"/>
                  <a:ea typeface="ＭＳ Ｐゴシック" charset="0"/>
                  <a:sym typeface="Gill Sans" charset="0"/>
                </a:rPr>
                <a:t>Each execution recorded</a:t>
              </a:r>
            </a:p>
            <a:p>
              <a:pPr marL="39688"/>
              <a:r>
                <a:rPr lang="en-US" sz="1800" b="1">
                  <a:solidFill>
                    <a:schemeClr val="tx1"/>
                  </a:solidFill>
                  <a:latin typeface="Gill Sans" charset="0"/>
                  <a:ea typeface="ＭＳ Ｐゴシック" charset="0"/>
                  <a:sym typeface="Gill Sans" charset="0"/>
                </a:rPr>
                <a:t>Provenance of derived data recorded</a:t>
              </a:r>
            </a:p>
            <a:p>
              <a:pPr marL="39688"/>
              <a:r>
                <a:rPr lang="en-US" sz="1800" b="1">
                  <a:solidFill>
                    <a:schemeClr val="tx1"/>
                  </a:solidFill>
                  <a:latin typeface="Gill Sans" charset="0"/>
                  <a:ea typeface="ＭＳ Ｐゴシック" charset="0"/>
                  <a:sym typeface="Gill Sans" charset="0"/>
                </a:rPr>
                <a:t>Can archive runs and derived data</a:t>
              </a:r>
            </a:p>
          </p:txBody>
        </p:sp>
        <p:sp>
          <p:nvSpPr>
            <p:cNvPr id="18441" name="Line 16"/>
            <p:cNvSpPr>
              <a:spLocks noChangeShapeType="1"/>
            </p:cNvSpPr>
            <p:nvPr/>
          </p:nvSpPr>
          <p:spPr bwMode="auto">
            <a:xfrm flipH="1">
              <a:off x="0" y="746"/>
              <a:ext cx="259" cy="37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628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723900"/>
            <a:ext cx="7202488" cy="622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A Simple Kepler Workflow</a:t>
            </a:r>
          </a:p>
        </p:txBody>
      </p:sp>
      <p:grpSp>
        <p:nvGrpSpPr>
          <p:cNvPr id="19459" name="Group 10"/>
          <p:cNvGrpSpPr>
            <a:grpSpLocks/>
          </p:cNvGrpSpPr>
          <p:nvPr/>
        </p:nvGrpSpPr>
        <p:grpSpPr bwMode="auto">
          <a:xfrm>
            <a:off x="355600" y="1477963"/>
            <a:ext cx="6553200" cy="4516437"/>
            <a:chOff x="0" y="0"/>
            <a:chExt cx="4128" cy="2844"/>
          </a:xfrm>
        </p:grpSpPr>
        <p:grpSp>
          <p:nvGrpSpPr>
            <p:cNvPr id="19460" name="Group 5"/>
            <p:cNvGrpSpPr>
              <a:grpSpLocks/>
            </p:cNvGrpSpPr>
            <p:nvPr/>
          </p:nvGrpSpPr>
          <p:grpSpPr bwMode="auto">
            <a:xfrm>
              <a:off x="0" y="0"/>
              <a:ext cx="966" cy="620"/>
              <a:chOff x="0" y="0"/>
              <a:chExt cx="966" cy="620"/>
            </a:xfrm>
          </p:grpSpPr>
          <p:sp>
            <p:nvSpPr>
              <p:cNvPr id="19465" name="AutoShape 3"/>
              <p:cNvSpPr>
                <a:spLocks/>
              </p:cNvSpPr>
              <p:nvPr/>
            </p:nvSpPr>
            <p:spPr bwMode="auto">
              <a:xfrm>
                <a:off x="0" y="0"/>
                <a:ext cx="966" cy="596"/>
              </a:xfrm>
              <a:custGeom>
                <a:avLst/>
                <a:gdLst>
                  <a:gd name="T0" fmla="*/ 0 w 21600"/>
                  <a:gd name="T1" fmla="*/ 7706 h 21600"/>
                  <a:gd name="T2" fmla="*/ 0 w 21600"/>
                  <a:gd name="T3" fmla="*/ 10022 h 21600"/>
                  <a:gd name="T4" fmla="*/ 0 w 21600"/>
                  <a:gd name="T5" fmla="*/ 13495 h 21600"/>
                  <a:gd name="T6" fmla="*/ 0 w 21600"/>
                  <a:gd name="T7" fmla="*/ 21600 h 21600"/>
                  <a:gd name="T8" fmla="*/ 11896 w 21600"/>
                  <a:gd name="T9" fmla="*/ 21600 h 21600"/>
                  <a:gd name="T10" fmla="*/ 16994 w 21600"/>
                  <a:gd name="T11" fmla="*/ 21600 h 21600"/>
                  <a:gd name="T12" fmla="*/ 20392 w 21600"/>
                  <a:gd name="T13" fmla="*/ 21600 h 21600"/>
                  <a:gd name="T14" fmla="*/ 20392 w 21600"/>
                  <a:gd name="T15" fmla="*/ 13495 h 21600"/>
                  <a:gd name="T16" fmla="*/ 20392 w 21600"/>
                  <a:gd name="T17" fmla="*/ 10022 h 21600"/>
                  <a:gd name="T18" fmla="*/ 20392 w 21600"/>
                  <a:gd name="T19" fmla="*/ 7706 h 21600"/>
                  <a:gd name="T20" fmla="*/ 16994 w 21600"/>
                  <a:gd name="T21" fmla="*/ 7706 h 21600"/>
                  <a:gd name="T22" fmla="*/ 21600 w 21600"/>
                  <a:gd name="T23" fmla="*/ 0 h 21600"/>
                  <a:gd name="T24" fmla="*/ 11896 w 21600"/>
                  <a:gd name="T25" fmla="*/ 7706 h 21600"/>
                  <a:gd name="T26" fmla="*/ 0 w 21600"/>
                  <a:gd name="T27" fmla="*/ 7706 h 21600"/>
                  <a:gd name="T28" fmla="*/ 0 w 21600"/>
                  <a:gd name="T29" fmla="*/ 7706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600" h="21600">
                    <a:moveTo>
                      <a:pt x="0" y="7706"/>
                    </a:moveTo>
                    <a:lnTo>
                      <a:pt x="0" y="10022"/>
                    </a:lnTo>
                    <a:lnTo>
                      <a:pt x="0" y="13495"/>
                    </a:lnTo>
                    <a:lnTo>
                      <a:pt x="0" y="21600"/>
                    </a:lnTo>
                    <a:lnTo>
                      <a:pt x="11896" y="21600"/>
                    </a:lnTo>
                    <a:lnTo>
                      <a:pt x="16994" y="21600"/>
                    </a:lnTo>
                    <a:lnTo>
                      <a:pt x="20392" y="21600"/>
                    </a:lnTo>
                    <a:lnTo>
                      <a:pt x="20392" y="13495"/>
                    </a:lnTo>
                    <a:lnTo>
                      <a:pt x="20392" y="10022"/>
                    </a:lnTo>
                    <a:lnTo>
                      <a:pt x="20392" y="7706"/>
                    </a:lnTo>
                    <a:lnTo>
                      <a:pt x="16994" y="7706"/>
                    </a:lnTo>
                    <a:lnTo>
                      <a:pt x="21600" y="0"/>
                    </a:lnTo>
                    <a:lnTo>
                      <a:pt x="11896" y="7706"/>
                    </a:lnTo>
                    <a:lnTo>
                      <a:pt x="0" y="7706"/>
                    </a:lnTo>
                    <a:close/>
                    <a:moveTo>
                      <a:pt x="0" y="7706"/>
                    </a:moveTo>
                  </a:path>
                </a:pathLst>
              </a:custGeom>
              <a:solidFill>
                <a:srgbClr val="FFFF99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66" name="Rectangle 4"/>
              <p:cNvSpPr>
                <a:spLocks/>
              </p:cNvSpPr>
              <p:nvPr/>
            </p:nvSpPr>
            <p:spPr bwMode="auto">
              <a:xfrm>
                <a:off x="0" y="212"/>
                <a:ext cx="912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40639" bIns="0"/>
              <a:lstStyle/>
              <a:p>
                <a:pPr marL="39688" algn="ctr">
                  <a:lnSpc>
                    <a:spcPct val="70000"/>
                  </a:lnSpc>
                </a:pPr>
                <a:r>
                  <a:rPr lang="en-US" sz="18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sym typeface="Comic Sans MS" charset="0"/>
                  </a:rPr>
                  <a:t>Component Tab</a:t>
                </a:r>
              </a:p>
            </p:txBody>
          </p:sp>
        </p:grpSp>
        <p:sp>
          <p:nvSpPr>
            <p:cNvPr id="19462" name="Rectangle 6"/>
            <p:cNvSpPr>
              <a:spLocks/>
            </p:cNvSpPr>
            <p:nvPr/>
          </p:nvSpPr>
          <p:spPr bwMode="auto">
            <a:xfrm>
              <a:off x="2352" y="2564"/>
              <a:ext cx="1776" cy="280"/>
            </a:xfrm>
            <a:prstGeom prst="rect">
              <a:avLst/>
            </a:prstGeom>
            <a:solidFill>
              <a:srgbClr val="FFFF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63500" dist="101600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40639" bIns="0"/>
            <a:lstStyle/>
            <a:p>
              <a:pPr marL="39688" algn="ctr">
                <a:lnSpc>
                  <a:spcPct val="80000"/>
                </a:lnSpc>
                <a:spcBef>
                  <a:spcPts val="1050"/>
                </a:spcBef>
                <a:defRPr/>
              </a:pPr>
              <a:r>
                <a:rPr lang="en-US" sz="18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Comic Sans MS" charset="0"/>
                  <a:sym typeface="Comic Sans MS" charset="0"/>
                </a:rPr>
                <a:t>Workflow Run Manager</a:t>
              </a:r>
            </a:p>
          </p:txBody>
        </p:sp>
        <p:grpSp>
          <p:nvGrpSpPr>
            <p:cNvPr id="2" name="Group 9"/>
            <p:cNvGrpSpPr>
              <a:grpSpLocks/>
            </p:cNvGrpSpPr>
            <p:nvPr/>
          </p:nvGrpSpPr>
          <p:grpSpPr bwMode="auto">
            <a:xfrm>
              <a:off x="0" y="1234"/>
              <a:ext cx="1154" cy="1522"/>
              <a:chOff x="0" y="0"/>
              <a:chExt cx="1154" cy="1522"/>
            </a:xfrm>
          </p:grpSpPr>
          <p:sp>
            <p:nvSpPr>
              <p:cNvPr id="19463" name="AutoShape 7"/>
              <p:cNvSpPr>
                <a:spLocks/>
              </p:cNvSpPr>
              <p:nvPr/>
            </p:nvSpPr>
            <p:spPr bwMode="auto">
              <a:xfrm>
                <a:off x="0" y="0"/>
                <a:ext cx="1154" cy="1522"/>
              </a:xfrm>
              <a:custGeom>
                <a:avLst/>
                <a:gdLst>
                  <a:gd name="T0" fmla="*/ 0 w 21600"/>
                  <a:gd name="T1" fmla="*/ 12744 h 21600"/>
                  <a:gd name="T2" fmla="*/ 0 w 21600"/>
                  <a:gd name="T3" fmla="*/ 14220 h 21600"/>
                  <a:gd name="T4" fmla="*/ 0 w 21600"/>
                  <a:gd name="T5" fmla="*/ 16434 h 21600"/>
                  <a:gd name="T6" fmla="*/ 0 w 21600"/>
                  <a:gd name="T7" fmla="*/ 21600 h 21600"/>
                  <a:gd name="T8" fmla="*/ 9949 w 21600"/>
                  <a:gd name="T9" fmla="*/ 21600 h 21600"/>
                  <a:gd name="T10" fmla="*/ 14213 w 21600"/>
                  <a:gd name="T11" fmla="*/ 21600 h 21600"/>
                  <a:gd name="T12" fmla="*/ 17056 w 21600"/>
                  <a:gd name="T13" fmla="*/ 21600 h 21600"/>
                  <a:gd name="T14" fmla="*/ 17056 w 21600"/>
                  <a:gd name="T15" fmla="*/ 16434 h 21600"/>
                  <a:gd name="T16" fmla="*/ 17056 w 21600"/>
                  <a:gd name="T17" fmla="*/ 14220 h 21600"/>
                  <a:gd name="T18" fmla="*/ 17056 w 21600"/>
                  <a:gd name="T19" fmla="*/ 12744 h 21600"/>
                  <a:gd name="T20" fmla="*/ 14213 w 21600"/>
                  <a:gd name="T21" fmla="*/ 12744 h 21600"/>
                  <a:gd name="T22" fmla="*/ 21600 w 21600"/>
                  <a:gd name="T23" fmla="*/ 0 h 21600"/>
                  <a:gd name="T24" fmla="*/ 9949 w 21600"/>
                  <a:gd name="T25" fmla="*/ 12744 h 21600"/>
                  <a:gd name="T26" fmla="*/ 0 w 21600"/>
                  <a:gd name="T27" fmla="*/ 12744 h 21600"/>
                  <a:gd name="T28" fmla="*/ 0 w 21600"/>
                  <a:gd name="T29" fmla="*/ 12744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600" h="21600">
                    <a:moveTo>
                      <a:pt x="0" y="12744"/>
                    </a:moveTo>
                    <a:lnTo>
                      <a:pt x="0" y="14220"/>
                    </a:lnTo>
                    <a:lnTo>
                      <a:pt x="0" y="16434"/>
                    </a:lnTo>
                    <a:lnTo>
                      <a:pt x="0" y="21600"/>
                    </a:lnTo>
                    <a:lnTo>
                      <a:pt x="9949" y="21600"/>
                    </a:lnTo>
                    <a:lnTo>
                      <a:pt x="14213" y="21600"/>
                    </a:lnTo>
                    <a:lnTo>
                      <a:pt x="17056" y="21600"/>
                    </a:lnTo>
                    <a:lnTo>
                      <a:pt x="17056" y="16434"/>
                    </a:lnTo>
                    <a:lnTo>
                      <a:pt x="17056" y="14220"/>
                    </a:lnTo>
                    <a:lnTo>
                      <a:pt x="17056" y="12744"/>
                    </a:lnTo>
                    <a:lnTo>
                      <a:pt x="14213" y="12744"/>
                    </a:lnTo>
                    <a:lnTo>
                      <a:pt x="21600" y="0"/>
                    </a:lnTo>
                    <a:lnTo>
                      <a:pt x="9949" y="12744"/>
                    </a:lnTo>
                    <a:lnTo>
                      <a:pt x="0" y="12744"/>
                    </a:lnTo>
                    <a:close/>
                    <a:moveTo>
                      <a:pt x="0" y="12744"/>
                    </a:moveTo>
                  </a:path>
                </a:pathLst>
              </a:custGeom>
              <a:solidFill>
                <a:srgbClr val="FFFF99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64" name="Rectangle 8"/>
              <p:cNvSpPr>
                <a:spLocks/>
              </p:cNvSpPr>
              <p:nvPr/>
            </p:nvSpPr>
            <p:spPr bwMode="auto">
              <a:xfrm>
                <a:off x="0" y="898"/>
                <a:ext cx="912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40639" bIns="0"/>
              <a:lstStyle/>
              <a:p>
                <a:pPr marL="39688" algn="ctr">
                  <a:lnSpc>
                    <a:spcPct val="90000"/>
                  </a:lnSpc>
                </a:pPr>
                <a:r>
                  <a:rPr lang="en-US" sz="18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sym typeface="Comic Sans MS" charset="0"/>
                  </a:rPr>
                  <a:t>Searchable Component List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60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Component Documentation</a:t>
            </a:r>
          </a:p>
        </p:txBody>
      </p:sp>
      <p:pic>
        <p:nvPicPr>
          <p:cNvPr id="2048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408622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33475"/>
            <a:ext cx="5164138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Line 4"/>
          <p:cNvSpPr>
            <a:spLocks noChangeShapeType="1"/>
          </p:cNvSpPr>
          <p:nvPr/>
        </p:nvSpPr>
        <p:spPr bwMode="auto">
          <a:xfrm rot="10800000" flipH="1">
            <a:off x="3429000" y="3200400"/>
            <a:ext cx="12192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709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EAStemplate04 - No Graphics">
  <a:themeElements>
    <a:clrScheme name="NCEAStemplate04 - No Graphic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CEAStemplate04 - No Graphics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lnDef>
  </a:objectDefaults>
  <a:extraClrSchemeLst>
    <a:extraClrScheme>
      <a:clrScheme name="NCEAStemplate04 - No Graphic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5082</TotalTime>
  <Pages>0</Pages>
  <Words>1750</Words>
  <Characters>0</Characters>
  <Application>Microsoft Macintosh PowerPoint</Application>
  <PresentationFormat>On-screen Show (4:3)</PresentationFormat>
  <Lines>0</Lines>
  <Paragraphs>392</Paragraphs>
  <Slides>56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NCEAStemplate04 - No Graphics</vt:lpstr>
      <vt:lpstr>  Kepler, Provenance, and other Scientific Workflow Systems</vt:lpstr>
      <vt:lpstr>Diverse Analysis and Modeling</vt:lpstr>
      <vt:lpstr>Scientific workflows</vt:lpstr>
      <vt:lpstr>PowerPoint Presentation</vt:lpstr>
      <vt:lpstr>Kepler use cases represent many science domains</vt:lpstr>
      <vt:lpstr>Anatomy of a Kepler Workflow</vt:lpstr>
      <vt:lpstr>Kepler scientific workflow system</vt:lpstr>
      <vt:lpstr>A Simple Kepler Workflow</vt:lpstr>
      <vt:lpstr>Component Documentation</vt:lpstr>
      <vt:lpstr> </vt:lpstr>
      <vt:lpstr>PowerPoint Presentation</vt:lpstr>
      <vt:lpstr>Accessing Data in Kepler</vt:lpstr>
      <vt:lpstr>Direct Data Access to Data Repositories</vt:lpstr>
      <vt:lpstr>OPeNDAP</vt:lpstr>
      <vt:lpstr>Gene sequences via web services</vt:lpstr>
      <vt:lpstr>Benthic Boundary Layer Project:  Kilo Nalu, Hawaii</vt:lpstr>
      <vt:lpstr>Accessing sensor streams at Kilo Nalu</vt:lpstr>
      <vt:lpstr>Composite actors aid comprehension</vt:lpstr>
      <vt:lpstr>Composite actors aid comprehension</vt:lpstr>
      <vt:lpstr>PowerPoint Presentation</vt:lpstr>
      <vt:lpstr>Archiving isn’t just for data...</vt:lpstr>
      <vt:lpstr>Run Management &amp; Sharing</vt:lpstr>
      <vt:lpstr>Scheduling remote execution</vt:lpstr>
      <vt:lpstr>Viewing remote runs</vt:lpstr>
      <vt:lpstr>PowerPoint Presentation</vt:lpstr>
      <vt:lpstr>Grid computing</vt:lpstr>
      <vt:lpstr>Sensor sites: topology and monitoring</vt:lpstr>
      <vt:lpstr>PowerPoint Presentation</vt:lpstr>
      <vt:lpstr>Open Kepler Collaboration</vt:lpstr>
      <vt:lpstr>Community Contribution:  Kepler/WEKA </vt:lpstr>
      <vt:lpstr>Community Contribution: Science Pipes</vt:lpstr>
      <vt:lpstr>Advantages of Scientific Workflows</vt:lpstr>
      <vt:lpstr>PowerPoint Presentation</vt:lpstr>
      <vt:lpstr>PowerPoint Presentation</vt:lpstr>
      <vt:lpstr>PowerPoint Presentation</vt:lpstr>
      <vt:lpstr>Pegasus</vt:lpstr>
      <vt:lpstr>PowerPoint Presentation</vt:lpstr>
      <vt:lpstr>PowerPoint Presentation</vt:lpstr>
      <vt:lpstr>PowerPoint Presentation</vt:lpstr>
      <vt:lpstr>Kruger National Park</vt:lpstr>
      <vt:lpstr>KNP Scientific Services</vt:lpstr>
      <vt:lpstr>Thresholds of Potential Concern (TPCs)</vt:lpstr>
      <vt:lpstr>Some TPC examples...</vt:lpstr>
      <vt:lpstr>TPC Exceedance</vt:lpstr>
      <vt:lpstr>TPC Exceedance</vt:lpstr>
      <vt:lpstr>Practical Challenges of Implementing TPCs</vt:lpstr>
      <vt:lpstr>Bovine Tuberculosis (BTB)</vt:lpstr>
      <vt:lpstr>Bovine Tuberculosis (BTB)</vt:lpstr>
      <vt:lpstr>The Buffalo BTB TPC</vt:lpstr>
      <vt:lpstr>Scientific workflows document adaptive management</vt:lpstr>
      <vt:lpstr>The Buffalo TPC</vt:lpstr>
      <vt:lpstr>Benefits of Kepler for TPCs</vt:lpstr>
      <vt:lpstr>River Flow TPC</vt:lpstr>
      <vt:lpstr>River Flow TPC</vt:lpstr>
      <vt:lpstr>River Flow TPC</vt:lpstr>
      <vt:lpstr>In summary…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metadata and ontologies to facilitate ecological analysis and modeling</dc:title>
  <dc:subject/>
  <dc:creator>Matt Jones</dc:creator>
  <cp:keywords>ecoinformatics</cp:keywords>
  <dc:description/>
  <cp:lastModifiedBy>Matthew Jones</cp:lastModifiedBy>
  <cp:revision>223</cp:revision>
  <dcterms:modified xsi:type="dcterms:W3CDTF">2013-06-28T08:51:51Z</dcterms:modified>
</cp:coreProperties>
</file>